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5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  <p:sldMasterId id="2147483683" r:id="rId3"/>
    <p:sldMasterId id="2147483729" r:id="rId4"/>
    <p:sldMasterId id="2147483763" r:id="rId5"/>
    <p:sldMasterId id="2147483775" r:id="rId6"/>
  </p:sldMasterIdLst>
  <p:notesMasterIdLst>
    <p:notesMasterId r:id="rId32"/>
  </p:notesMasterIdLst>
  <p:sldIdLst>
    <p:sldId id="1005" r:id="rId7"/>
    <p:sldId id="1003" r:id="rId8"/>
    <p:sldId id="1008" r:id="rId9"/>
    <p:sldId id="970" r:id="rId10"/>
    <p:sldId id="979" r:id="rId11"/>
    <p:sldId id="976" r:id="rId12"/>
    <p:sldId id="1009" r:id="rId13"/>
    <p:sldId id="1006" r:id="rId14"/>
    <p:sldId id="1011" r:id="rId15"/>
    <p:sldId id="990" r:id="rId16"/>
    <p:sldId id="268" r:id="rId17"/>
    <p:sldId id="962" r:id="rId18"/>
    <p:sldId id="1007" r:id="rId19"/>
    <p:sldId id="1010" r:id="rId20"/>
    <p:sldId id="1014" r:id="rId21"/>
    <p:sldId id="1004" r:id="rId22"/>
    <p:sldId id="1012" r:id="rId23"/>
    <p:sldId id="1013" r:id="rId24"/>
    <p:sldId id="1015" r:id="rId25"/>
    <p:sldId id="282" r:id="rId26"/>
    <p:sldId id="283" r:id="rId27"/>
    <p:sldId id="1016" r:id="rId28"/>
    <p:sldId id="1018" r:id="rId29"/>
    <p:sldId id="1017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0DAFC-FFED-4219-B18C-E1BC408F6E31}" v="9777" dt="2025-05-02T18:55:24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1DCA3-FA68-4D8A-B34B-A5751F05099B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93CCB-5089-4240-B3DB-EFAEFFE9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4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>
          <a:extLst>
            <a:ext uri="{FF2B5EF4-FFF2-40B4-BE49-F238E27FC236}">
              <a16:creationId xmlns:a16="http://schemas.microsoft.com/office/drawing/2014/main" id="{09A002DD-6356-5733-64B0-6D777C06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786e93cb5e_1_431:notes">
            <a:extLst>
              <a:ext uri="{FF2B5EF4-FFF2-40B4-BE49-F238E27FC236}">
                <a16:creationId xmlns:a16="http://schemas.microsoft.com/office/drawing/2014/main" id="{CC1272DD-F53D-AAB5-ECFB-E2207862A4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786e93cb5e_1_431:notes">
            <a:extLst>
              <a:ext uri="{FF2B5EF4-FFF2-40B4-BE49-F238E27FC236}">
                <a16:creationId xmlns:a16="http://schemas.microsoft.com/office/drawing/2014/main" id="{4CE9B155-4BB6-2011-4C84-5313A1868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7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7CAEC-A0C5-0032-2834-CC5F53407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8D4B1-3B93-9A52-F333-0CC9CFBE1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5EC6F-135B-4156-889E-556AE73E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EAB87-939B-1096-5702-A777D6859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13840-00CF-4F40-85E2-B1C0D1EEB9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885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9980B-5FBD-42D2-07AE-A51804CBC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F3BEB-6254-B5B0-0023-602F98DBB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A74C5-6B65-B924-0E2F-5DE6509E1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9602F-36CB-BA37-D815-8C032C876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13840-00CF-4F40-85E2-B1C0D1EEB9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50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2BB7-DC0D-CFFF-CFFA-598593EBE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92838-0427-6F76-C4C4-AE017EA6D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3DCA1-AE70-0D5B-960E-50C2AB7E9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FB3AE-2771-CE33-07F8-53C6C492C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13840-00CF-4F40-85E2-B1C0D1EEB9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213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dc582ae5b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edc582ae5b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edc582ae5b_2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edc582ae5b_2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edc582ae5b_2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edc582ae5b_2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41CB27-2830-4070-B307-32AB447CBF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430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edc582ae5b_2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edc582ae5b_2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9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1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1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87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374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42647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7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770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206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390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6599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5332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449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3650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820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1BD5-79C4-BE62-A6E0-12867086F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188D7-AD94-D18C-03EC-702D80442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275AA-1667-2200-F62A-CA2E810F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FC411-6E3A-2421-5B3A-7734FEED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FFB86-BB3D-2B8F-2FA4-41E6AC46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78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6606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AB83B-015F-2602-0DE7-6ADEB2A7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CC83-D22C-FE70-C477-0F08AAEDE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36AFB-7B40-A238-24E5-E262E3D8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65F8-2796-22AD-A30C-FE1D4A680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1F2A3-51CB-784B-BCDA-C8650F48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94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753F-4E56-89B6-ECA4-4F7DDA51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DA836-2A57-7DDA-F6A6-8EF5A403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E720-7A5F-7DF3-5FB0-A6D094F0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2C4EB-691F-C11E-62FA-76D6FDAB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E359-3193-0923-555C-0A18B3BF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8338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14AC-0960-0CAB-007C-0837A63F4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78EB-C939-80BD-0B95-1115AEC99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AD629-C3E8-DF49-20A8-7A5B249B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4AEAA-EB8F-2943-BFF0-09FC5473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EE4D-2558-5B82-8023-D22215D8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79A68-569A-1BD1-EEB9-61A1781C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3808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691F-3172-4E76-70E6-EAC115459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70A3-95E2-254E-94FF-C694B365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D92A0-5548-8416-406A-F3267796C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3449-F56B-911F-8C0E-55D2D3FE3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7C5F57-8B63-DA35-D62A-DB93A714E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3E367-50C5-308D-B4E3-962FDB02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3C078-BE82-BD38-2E52-5BEB484B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62FD2F-5936-A3C7-C5AA-A0AD28A8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4107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D4E2-C6FB-AAA9-CFD1-EB6644BA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314C3-623C-3580-11CA-6B464E1A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1CF2C-B8FF-7D29-A858-560BCFAB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96AEC-9ACF-4345-2C1E-A0427D5E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642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87130-F2C2-73A2-BD4F-64EB4304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489A5-330D-C0A9-C986-582A37FC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5023E-1D77-C0CA-49A0-730343EC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3100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BAE7-0862-B72A-7C5B-C84AC984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8A756-4977-3B91-1BFE-8F8425A9F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1D1B2-4218-39D8-68A2-6C3D38748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74F4F-1219-B511-BB89-A18F1E0D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BAB96-581D-8F7B-F2FB-A4E3639B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AF012-6878-A8E1-9A43-512F29DD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9802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704F-CD30-345C-82DB-0ADBB6CD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C4A8E2-3A9D-48C3-54F8-7D861B16A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20944-0F49-33C7-A6D8-D724447AA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D4EB9-9942-B268-8D88-B96B2DDC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8E8F7-252B-7020-2C24-DEE6A5EC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F78D1-2D11-F954-BF06-DD6FC032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328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BADF-D759-6EA0-0DC8-0E90AE6A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A355D-6AE7-A84E-F916-F93616730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BE8D-194A-1596-976B-317FC118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EE010-4604-87A0-AD9D-55D60A1C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C80CC-9342-E568-7D15-F8400767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616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2E64-341F-48FF-32DA-28BFFA7C2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4F9F2-21B5-F169-FD4F-709D7660F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84283-A25E-5A71-8611-B35F063F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07DD7-D6F0-0A99-44D1-32ACD41E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0FF8-CE24-50AF-BEFE-E684AFC2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14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7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4882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59815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BBA747-F8A3-4F45-BE1C-2C7E1EEDB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699A189-E1FE-3045-93A2-FEACD4DC12EC}"/>
              </a:ext>
            </a:extLst>
          </p:cNvPr>
          <p:cNvSpPr/>
          <p:nvPr userDrawn="1"/>
        </p:nvSpPr>
        <p:spPr>
          <a:xfrm>
            <a:off x="131097" y="108155"/>
            <a:ext cx="943896" cy="629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F9FF07-2C41-F24F-B83D-A74116F7FEEC}"/>
              </a:ext>
            </a:extLst>
          </p:cNvPr>
          <p:cNvSpPr/>
          <p:nvPr userDrawn="1"/>
        </p:nvSpPr>
        <p:spPr>
          <a:xfrm>
            <a:off x="131097" y="6347706"/>
            <a:ext cx="2189316" cy="46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74582448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04B07D-D50C-7244-8FF3-494E3E3EC7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7DFBDC-1F82-4A45-997B-4567E6A43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4CA74-2176-054F-99A6-5AE246180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206C464-930B-C84E-9F4A-ECBC8296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52724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6976BA-8601-9640-8C58-130915D102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86DB3"/>
              </a:gs>
              <a:gs pos="100000">
                <a:srgbClr val="24205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8B0A77-21DB-4044-933F-ED36EF6FF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CDD1F2-D3CD-2345-94FD-474CD8E974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09E0851-AA3C-7446-9F3B-456F85114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327921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Magne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E195FA-605A-C049-8559-A8C0B24F7D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72C68"/>
              </a:gs>
              <a:gs pos="100000">
                <a:srgbClr val="74235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B7B381-3A94-914D-815A-9DF1F3AC68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3C2C3-DB77-7A47-AA64-092F8767A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3C61E94-BEB8-4042-853A-B1017694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863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643E4-7D6E-CC44-B465-E573335E8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97B43F7-5B87-8C42-AF59-5FB9C1E1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348007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06FC2-F4D4-BE43-A659-0FA9E899F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25B58D-A343-FF46-886B-D59F4159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2152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Magen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5A200-6345-D944-A0FC-67B633183F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14FC1CA-4A78-AD41-AD38-3E5FF174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0675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EF0B2C-9BB0-F84F-8A99-711590187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955570-1E21-0441-99F0-26B886A456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6A60F-93B6-6043-AD5A-1BD5FEDD4D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03C4689-2F22-9F48-8511-021AD6D0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75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849CCD-A1E9-604C-B880-40D50B710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49E990-734F-4049-9158-B813327A1C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6A60F-93B6-6043-AD5A-1BD5FEDD4D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94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9822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AA25FD-C731-6D4A-8D3B-EC14B245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646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+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26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24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 descr="A picture containing sunset, light&#10;&#10;Description automatically generated">
            <a:extLst>
              <a:ext uri="{FF2B5EF4-FFF2-40B4-BE49-F238E27FC236}">
                <a16:creationId xmlns:a16="http://schemas.microsoft.com/office/drawing/2014/main" id="{9ED61B9D-680A-A449-B1A7-992DB93A8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6067427" cy="6858001"/>
          </a:xfrm>
          <a:prstGeom prst="rect">
            <a:avLst/>
          </a:prstGeom>
        </p:spPr>
      </p:pic>
      <p:pic>
        <p:nvPicPr>
          <p:cNvPr id="10" name="Picture 9" descr="A picture containing white, looking, photo, ball&#10;&#10;Description automatically generated">
            <a:extLst>
              <a:ext uri="{FF2B5EF4-FFF2-40B4-BE49-F238E27FC236}">
                <a16:creationId xmlns:a16="http://schemas.microsoft.com/office/drawing/2014/main" id="{75376387-09B6-E644-9F45-557F73A16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06742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875B9-05FC-0A4C-A0C6-43C507D5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8118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+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67427" cy="685800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26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24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14512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+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EA9F2C2-1D89-BA4A-8435-DFA2B56FC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7435" y="-16565"/>
            <a:ext cx="6024565" cy="68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7DA53-D839-F241-867D-AE1C71459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3" y="418886"/>
            <a:ext cx="6067427" cy="6439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C7D9D4-ED51-F944-B0C7-D1859C4F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8C9317-4848-C441-BC2A-34A3320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357685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2626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+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4573" y="0"/>
            <a:ext cx="6067427" cy="685800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9BF082-0895-9B48-A11F-5293B0AE9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B25485D-CEE9-C84B-B93D-AFD35509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31482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5359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B0A660-6B1E-C042-BEE9-834E8210C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019" y="686198"/>
            <a:ext cx="10650960" cy="50288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51" y="5811078"/>
            <a:ext cx="10768204" cy="5159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0008BE-ED7E-E64A-804F-89F17705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977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019" y="700590"/>
            <a:ext cx="10650960" cy="5014411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51" y="5811078"/>
            <a:ext cx="10768204" cy="5159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868AFE8-5D24-C84E-87DD-D00A329C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628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74E5E-D620-424A-B024-05A23B714734}"/>
              </a:ext>
            </a:extLst>
          </p:cNvPr>
          <p:cNvSpPr/>
          <p:nvPr userDrawn="1"/>
        </p:nvSpPr>
        <p:spPr>
          <a:xfrm>
            <a:off x="0" y="1073425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991" y="4323681"/>
            <a:ext cx="10768204" cy="1030197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16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57E8FD-E8C4-A449-993F-A0283736CA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1372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6460073-6A26-394A-91FD-B6E4DC556C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7129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B7A1EB4-1608-564C-9FBA-A8896A5403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12885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F7309D-B31B-454C-8C10-F81F5072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7090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74E5E-D620-424A-B024-05A23B714734}"/>
              </a:ext>
            </a:extLst>
          </p:cNvPr>
          <p:cNvSpPr/>
          <p:nvPr userDrawn="1"/>
        </p:nvSpPr>
        <p:spPr>
          <a:xfrm>
            <a:off x="0" y="1073425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3AABD-D44F-5D42-8A00-6C5037FCB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0292" y="1437862"/>
            <a:ext cx="3832163" cy="2703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3E555-659B-8A4E-98B1-DDD0291FC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3504" y="1437862"/>
            <a:ext cx="3832163" cy="2703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489ACD-6AED-7F41-A932-774A83C57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79" y="1437862"/>
            <a:ext cx="3832163" cy="27034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991" y="4323681"/>
            <a:ext cx="10768204" cy="1030197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16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0D0A40-28EB-A648-8FD0-C1C0CF2A55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62991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32CA77-FB0C-7C47-84A3-D4485D1A97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62991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0D3A7A-527E-BA43-A837-1857B9D2769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40239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934202-D2AA-5F4F-9560-DEEA3876E39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40239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7932256-9455-FE4A-8406-4CD36D93DAE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13453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3D3A4B-B493-C04A-871C-B17DA3CA8C86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513453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ECE830E-B5AC-3B47-9CCB-16C104B3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336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0B0250-0701-2649-90EF-4ECF5FB673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217" y="2773994"/>
            <a:ext cx="10645784" cy="662886"/>
          </a:xfrm>
        </p:spPr>
        <p:txBody>
          <a:bodyPr>
            <a:normAutofit/>
          </a:bodyPr>
          <a:lstStyle>
            <a:lvl1pPr marL="0" indent="0" algn="ctr">
              <a:lnSpc>
                <a:spcPts val="2600"/>
              </a:lnSpc>
              <a:buNone/>
              <a:defRPr sz="2100" b="0" i="0">
                <a:solidFill>
                  <a:schemeClr val="bg1"/>
                </a:solidFill>
                <a:latin typeface="Montserrat Medium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C6751C-C748-FC47-A90D-10E1A9B41D90}"/>
              </a:ext>
            </a:extLst>
          </p:cNvPr>
          <p:cNvSpPr/>
          <p:nvPr userDrawn="1"/>
        </p:nvSpPr>
        <p:spPr>
          <a:xfrm rot="16200000">
            <a:off x="12288764" y="1271949"/>
            <a:ext cx="11035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900" b="1" i="0" u="none" strike="noStrike" kern="1200" cap="none" spc="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CONTACT</a:t>
            </a:r>
            <a:endParaRPr lang="en-US" sz="900" spc="40" baseline="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A3AB47-786A-DF4B-9BD3-C512BD0449A5}"/>
              </a:ext>
            </a:extLst>
          </p:cNvPr>
          <p:cNvCxnSpPr>
            <a:cxnSpLocks/>
          </p:cNvCxnSpPr>
          <p:nvPr userDrawn="1"/>
        </p:nvCxnSpPr>
        <p:spPr>
          <a:xfrm>
            <a:off x="5812221" y="3436880"/>
            <a:ext cx="45194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8215FB4-A8B1-4C43-BC26-0D98BB95E2F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84217" y="3593801"/>
            <a:ext cx="10645784" cy="410640"/>
          </a:xfrm>
        </p:spPr>
        <p:txBody>
          <a:bodyPr>
            <a:normAutofit/>
          </a:bodyPr>
          <a:lstStyle>
            <a:lvl1pPr marL="0" indent="0" algn="ctr">
              <a:lnSpc>
                <a:spcPts val="2700"/>
              </a:lnSpc>
              <a:buNone/>
              <a:defRPr sz="14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1DBDC91-BFC9-004B-B92B-F70AE55B263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84217" y="3940643"/>
            <a:ext cx="10645784" cy="1498460"/>
          </a:xfrm>
        </p:spPr>
        <p:txBody>
          <a:bodyPr>
            <a:normAutofit/>
          </a:bodyPr>
          <a:lstStyle>
            <a:lvl1pPr marL="0" indent="0" algn="ctr">
              <a:lnSpc>
                <a:spcPts val="27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(xxx) xxx-</a:t>
            </a:r>
            <a:r>
              <a:rPr lang="en-US" dirty="0" err="1"/>
              <a:t>xxxx</a:t>
            </a:r>
            <a:endParaRPr lang="en-US" dirty="0"/>
          </a:p>
          <a:p>
            <a:pPr lvl="0"/>
            <a:r>
              <a:rPr lang="en-US" dirty="0"/>
              <a:t>Email @ email . com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3A11A98-B30C-B840-A5BD-D4CCB7F4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80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4163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Color 1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336672E-23A3-7348-BBD1-75580A24C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C1EF54-B8B6-B546-A4CB-852811B2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4532" y="6417072"/>
            <a:ext cx="2743200" cy="3508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15FC43-D06D-C740-9303-519387DA4FBE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BC42582-C564-DB4B-9CF6-D551B237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13DD1-69FC-1A4D-9137-F15EC50931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C45A44-EC0F-7541-821D-DEA49D57B2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625" y="1832769"/>
            <a:ext cx="10239376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5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18819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Image + Copy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unset, light&#10;&#10;Description automatically generated">
            <a:extLst>
              <a:ext uri="{FF2B5EF4-FFF2-40B4-BE49-F238E27FC236}">
                <a16:creationId xmlns:a16="http://schemas.microsoft.com/office/drawing/2014/main" id="{9ED61B9D-680A-A449-B1A7-992DB93A8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3" y="-1"/>
            <a:ext cx="6067427" cy="6858001"/>
          </a:xfrm>
          <a:prstGeom prst="rect">
            <a:avLst/>
          </a:prstGeom>
        </p:spPr>
      </p:pic>
      <p:pic>
        <p:nvPicPr>
          <p:cNvPr id="10" name="Picture 9" descr="A picture containing white, looking, photo, ball&#10;&#10;Description automatically generated">
            <a:extLst>
              <a:ext uri="{FF2B5EF4-FFF2-40B4-BE49-F238E27FC236}">
                <a16:creationId xmlns:a16="http://schemas.microsoft.com/office/drawing/2014/main" id="{75376387-09B6-E644-9F45-557F73A16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1" y="0"/>
            <a:ext cx="60674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8" y="814389"/>
            <a:ext cx="5095876" cy="15744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16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C054C-B15B-054F-AD93-5EE3D92AC4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48958F-1AA0-6741-8A83-8BA252A54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09751" y="6417073"/>
            <a:ext cx="4504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40" baseline="0">
                <a:solidFill>
                  <a:schemeClr val="accent1"/>
                </a:solidFill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1161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53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7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90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33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1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FD0D1D-01CB-E244-A5C5-50C68FE056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979" y="2301876"/>
            <a:ext cx="5351993" cy="455611"/>
          </a:xfrm>
        </p:spPr>
        <p:txBody>
          <a:bodyPr anchor="t"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/ Version</a:t>
            </a:r>
          </a:p>
        </p:txBody>
      </p:sp>
    </p:spTree>
    <p:extLst>
      <p:ext uri="{BB962C8B-B14F-4D97-AF65-F5344CB8AC3E}">
        <p14:creationId xmlns:p14="http://schemas.microsoft.com/office/powerpoint/2010/main" val="998691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BBA747-F8A3-4F45-BE1C-2C7E1EEDB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699A189-E1FE-3045-93A2-FEACD4DC12EC}"/>
              </a:ext>
            </a:extLst>
          </p:cNvPr>
          <p:cNvSpPr/>
          <p:nvPr userDrawn="1"/>
        </p:nvSpPr>
        <p:spPr>
          <a:xfrm>
            <a:off x="131097" y="108155"/>
            <a:ext cx="943896" cy="629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F9FF07-2C41-F24F-B83D-A74116F7FEEC}"/>
              </a:ext>
            </a:extLst>
          </p:cNvPr>
          <p:cNvSpPr/>
          <p:nvPr userDrawn="1"/>
        </p:nvSpPr>
        <p:spPr>
          <a:xfrm>
            <a:off x="131097" y="6347706"/>
            <a:ext cx="2189316" cy="46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2199670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FEFA8-D0E4-8040-A9CB-8AA211AD3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979" y="2301876"/>
            <a:ext cx="5351993" cy="455611"/>
          </a:xfrm>
        </p:spPr>
        <p:txBody>
          <a:bodyPr anchor="t"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/ Version</a:t>
            </a:r>
          </a:p>
        </p:txBody>
      </p:sp>
    </p:spTree>
    <p:extLst>
      <p:ext uri="{BB962C8B-B14F-4D97-AF65-F5344CB8AC3E}">
        <p14:creationId xmlns:p14="http://schemas.microsoft.com/office/powerpoint/2010/main" val="2098897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857A7-29E1-FC44-A475-BE4B15CD9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979" y="2301876"/>
            <a:ext cx="5351993" cy="455611"/>
          </a:xfrm>
        </p:spPr>
        <p:txBody>
          <a:bodyPr anchor="t"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/ Version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92A906-AA1F-1D4B-B3AB-383F3EFFF2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31" y="398299"/>
            <a:ext cx="3996640" cy="6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344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3EF3CC-F191-B44B-BA8F-3FBDF7535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4979" y="2301876"/>
            <a:ext cx="5351993" cy="455611"/>
          </a:xfrm>
        </p:spPr>
        <p:txBody>
          <a:bodyPr anchor="t"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1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/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51DA57-11C7-0E44-A5B3-4866D48014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31" y="398299"/>
            <a:ext cx="3996640" cy="6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15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04B07D-D50C-7244-8FF3-494E3E3EC7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7DFBDC-1F82-4A45-997B-4567E6A43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4CA74-2176-054F-99A6-5AE246180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206C464-930B-C84E-9F4A-ECBC8296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20654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6976BA-8601-9640-8C58-130915D102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86DB3"/>
              </a:gs>
              <a:gs pos="100000">
                <a:srgbClr val="24205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8B0A77-21DB-4044-933F-ED36EF6FF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CDD1F2-D3CD-2345-94FD-474CD8E974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09E0851-AA3C-7446-9F3B-456F85114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7696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Magne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E195FA-605A-C049-8559-A8C0B24F7D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72C68"/>
              </a:gs>
              <a:gs pos="100000">
                <a:srgbClr val="74235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B7B381-3A94-914D-815A-9DF1F3AC68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3C2C3-DB77-7A47-AA64-092F8767A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3C61E94-BEB8-4042-853A-B1017694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26904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643E4-7D6E-CC44-B465-E573335E8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97B43F7-5B87-8C42-AF59-5FB9C1E1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2209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06FC2-F4D4-BE43-A659-0FA9E899F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25B58D-A343-FF46-886B-D59F4159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6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4940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Magen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5A200-6345-D944-A0FC-67B633183F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14FC1CA-4A78-AD41-AD38-3E5FF174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3332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EF0B2C-9BB0-F84F-8A99-711590187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955570-1E21-0441-99F0-26B886A456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6A60F-93B6-6043-AD5A-1BD5FEDD4D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03C4689-2F22-9F48-8511-021AD6D0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107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849CCD-A1E9-604C-B880-40D50B710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49E990-734F-4049-9158-B813327A1C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6A60F-93B6-6043-AD5A-1BD5FEDD4D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162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DD108-8200-9144-AF0B-3447D96A2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7291" y="0"/>
            <a:ext cx="754709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05" y="90091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141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ACEBFD-5D36-1F4C-8219-90FDB55D7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7291" y="0"/>
            <a:ext cx="754709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814389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67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genta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814389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90080-ECA9-8349-BD9E-709B60ED63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41725" y="0"/>
            <a:ext cx="750276" cy="685800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9F01C25-3BE2-024F-B534-6C9A179A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128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BEB8BA-FA7D-B946-BADD-1341D32716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8312" y="0"/>
            <a:ext cx="7436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814389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DA39887-2BEC-4449-9483-A554D5D2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330091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3DFA24-08AA-054D-BEA7-1F8446E5B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8312" y="0"/>
            <a:ext cx="7436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814389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1A3370-8516-0240-AE0D-2AABBD3A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26013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genta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DD902-77B6-A045-9CE5-1588F66CE6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6933" y="0"/>
            <a:ext cx="7450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141CD-86B2-7049-AB86-2D0F0CB53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11446933" y="0"/>
            <a:ext cx="74506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208" y="277641"/>
            <a:ext cx="9696145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9624520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50877BC-F496-9A4A-88B4-66444996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16590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FC5A43-9CD2-7343-B8A9-8DD30AA559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0097" y="6006"/>
            <a:ext cx="4981904" cy="686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556" y="228644"/>
            <a:ext cx="10315577" cy="876301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2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E5EEC2-A184-4C40-A881-54325326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2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1252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D3C9E8-DD9C-8049-BB4E-C8977CBE6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0097" y="6006"/>
            <a:ext cx="4981904" cy="686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8" y="1832769"/>
            <a:ext cx="5121683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EA659C-A461-7442-B9E5-C2B920C89F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3235" y="1832769"/>
            <a:ext cx="5121683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8C2AB76-240E-A64D-87E9-A1F9E7DB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683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9AE34A-FC31-774C-B584-59CF8DF74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0098" y="6006"/>
            <a:ext cx="4981903" cy="686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E05E78C-21A8-5D4B-AD90-0BCC9702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16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A20E60-BA10-D846-9263-7CFDAF956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1115" y="1"/>
            <a:ext cx="1860884" cy="1289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7" y="1832769"/>
            <a:ext cx="10239375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B3132D-2BD0-9143-B4B5-46777F97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645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CA2EDA-C073-AD44-8943-3C0C265C6D08}"/>
              </a:ext>
            </a:extLst>
          </p:cNvPr>
          <p:cNvSpPr/>
          <p:nvPr userDrawn="1"/>
        </p:nvSpPr>
        <p:spPr>
          <a:xfrm>
            <a:off x="0" y="1690689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FA8B3-9624-9D46-AB74-9A322B445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0097" y="6006"/>
            <a:ext cx="4981904" cy="686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127E34-C153-FA46-BC45-77DFF3AC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19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Column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CA2EDA-C073-AD44-8943-3C0C265C6D08}"/>
              </a:ext>
            </a:extLst>
          </p:cNvPr>
          <p:cNvSpPr/>
          <p:nvPr userDrawn="1"/>
        </p:nvSpPr>
        <p:spPr>
          <a:xfrm>
            <a:off x="0" y="1690689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FA8B3-9624-9D46-AB74-9A322B445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0097" y="6006"/>
            <a:ext cx="4981904" cy="686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6" y="1832769"/>
            <a:ext cx="5121684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FBFD8-D9FD-9343-BB5E-1980B279E12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3065" y="1832769"/>
            <a:ext cx="5121684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BF9927-E4D1-7A49-A991-F6889BA8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35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Grey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21014B-3130-F247-A99D-6A0565806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6A8A2C-A9E6-C74A-AC31-40F9E5147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88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lue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70953F-5510-5246-810C-9051A09371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649E808-9334-CE41-8642-007C5C86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14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Magenta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FE102-70FB-7242-B504-C7177C6361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6077D94-6F44-CC45-8EB1-B411345B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678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Grey Gradia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B12CE-F4F6-6342-A90C-CC887B9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BA453C-9B6D-4747-A57D-218DD8E38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F2CC5B-BA6A-1640-804E-ACCD5BFC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518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lue Gradia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3CC62-CEB8-9D4C-A47F-E1A1E0E0A5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BA453C-9B6D-4747-A57D-218DD8E38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7BC4841-616A-7B42-8406-2F1A0BE7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8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1324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Magenta Gradia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98996-0111-8C49-B4D0-78584A80B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BA453C-9B6D-4747-A57D-218DD8E38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5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1832769"/>
            <a:ext cx="10239376" cy="4316746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 b="0" i="0">
                <a:latin typeface="Montserrat Medium" pitchFamily="2" charset="77"/>
              </a:defRPr>
            </a:lvl1pPr>
            <a:lvl2pPr>
              <a:lnSpc>
                <a:spcPct val="105000"/>
              </a:lnSpc>
              <a:buClr>
                <a:schemeClr val="tx1"/>
              </a:buClr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5D4382A-CF33-1D4F-8330-E0D30B74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74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AA25FD-C731-6D4A-8D3B-EC14B245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91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2597B-67CC-684F-893C-6912B45E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419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+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26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24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 descr="A picture containing sunset, light&#10;&#10;Description automatically generated">
            <a:extLst>
              <a:ext uri="{FF2B5EF4-FFF2-40B4-BE49-F238E27FC236}">
                <a16:creationId xmlns:a16="http://schemas.microsoft.com/office/drawing/2014/main" id="{9ED61B9D-680A-A449-B1A7-992DB93A8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6067427" cy="6858001"/>
          </a:xfrm>
          <a:prstGeom prst="rect">
            <a:avLst/>
          </a:prstGeom>
        </p:spPr>
      </p:pic>
      <p:pic>
        <p:nvPicPr>
          <p:cNvPr id="10" name="Picture 9" descr="A picture containing white, looking, photo, ball&#10;&#10;Description automatically generated">
            <a:extLst>
              <a:ext uri="{FF2B5EF4-FFF2-40B4-BE49-F238E27FC236}">
                <a16:creationId xmlns:a16="http://schemas.microsoft.com/office/drawing/2014/main" id="{75376387-09B6-E644-9F45-557F73A16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06742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875B9-05FC-0A4C-A0C6-43C507D5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855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+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67427" cy="685800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26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24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24701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+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EA9F2C2-1D89-BA4A-8435-DFA2B56FC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7435" y="-16565"/>
            <a:ext cx="6024565" cy="68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7DA53-D839-F241-867D-AE1C71459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3" y="418886"/>
            <a:ext cx="6067427" cy="6439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C7D9D4-ED51-F944-B0C7-D1859C4F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8C9317-4848-C441-BC2A-34A3320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357685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843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+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4573" y="0"/>
            <a:ext cx="6067427" cy="685800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9BF082-0895-9B48-A11F-5293B0AE9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B25485D-CEE9-C84B-B93D-AFD35509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31482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799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B0A660-6B1E-C042-BEE9-834E8210C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019" y="686198"/>
            <a:ext cx="10650960" cy="50288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51" y="5811078"/>
            <a:ext cx="10768204" cy="5159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0008BE-ED7E-E64A-804F-89F17705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336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019" y="700590"/>
            <a:ext cx="10650960" cy="5014411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51" y="5811078"/>
            <a:ext cx="10768204" cy="5159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868AFE8-5D24-C84E-87DD-D00A329C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392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74E5E-D620-424A-B024-05A23B714734}"/>
              </a:ext>
            </a:extLst>
          </p:cNvPr>
          <p:cNvSpPr/>
          <p:nvPr userDrawn="1"/>
        </p:nvSpPr>
        <p:spPr>
          <a:xfrm>
            <a:off x="0" y="1073425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991" y="4323681"/>
            <a:ext cx="10768204" cy="1030197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16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57E8FD-E8C4-A449-993F-A0283736CA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1372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6460073-6A26-394A-91FD-B6E4DC556C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7129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B7A1EB4-1608-564C-9FBA-A8896A5403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12885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F7309D-B31B-454C-8C10-F81F5072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4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9321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74E5E-D620-424A-B024-05A23B714734}"/>
              </a:ext>
            </a:extLst>
          </p:cNvPr>
          <p:cNvSpPr/>
          <p:nvPr userDrawn="1"/>
        </p:nvSpPr>
        <p:spPr>
          <a:xfrm>
            <a:off x="0" y="1073425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3AABD-D44F-5D42-8A00-6C5037FCB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0292" y="1437862"/>
            <a:ext cx="3832163" cy="2703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3E555-659B-8A4E-98B1-DDD0291FC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3504" y="1437862"/>
            <a:ext cx="3832163" cy="2703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489ACD-6AED-7F41-A932-774A83C57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79" y="1437862"/>
            <a:ext cx="3832163" cy="27034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991" y="4323681"/>
            <a:ext cx="10768204" cy="1030197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16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0D0A40-28EB-A648-8FD0-C1C0CF2A55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62991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32CA77-FB0C-7C47-84A3-D4485D1A97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62991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0D3A7A-527E-BA43-A837-1857B9D2769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40239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934202-D2AA-5F4F-9560-DEEA3876E39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40239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7932256-9455-FE4A-8406-4CD36D93DAE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13453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3D3A4B-B493-C04A-871C-B17DA3CA8C86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513453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ECE830E-B5AC-3B47-9CCB-16C104B3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17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0B0250-0701-2649-90EF-4ECF5FB673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217" y="2773994"/>
            <a:ext cx="10645784" cy="662886"/>
          </a:xfrm>
        </p:spPr>
        <p:txBody>
          <a:bodyPr>
            <a:normAutofit/>
          </a:bodyPr>
          <a:lstStyle>
            <a:lvl1pPr marL="0" indent="0" algn="ctr">
              <a:lnSpc>
                <a:spcPts val="2600"/>
              </a:lnSpc>
              <a:buNone/>
              <a:defRPr sz="2100" b="0" i="0">
                <a:solidFill>
                  <a:schemeClr val="bg1"/>
                </a:solidFill>
                <a:latin typeface="Montserrat Medium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C6751C-C748-FC47-A90D-10E1A9B41D90}"/>
              </a:ext>
            </a:extLst>
          </p:cNvPr>
          <p:cNvSpPr/>
          <p:nvPr userDrawn="1"/>
        </p:nvSpPr>
        <p:spPr>
          <a:xfrm rot="16200000">
            <a:off x="12288764" y="1271949"/>
            <a:ext cx="11035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900" b="1" i="0" u="none" strike="noStrike" kern="1200" cap="none" spc="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CONTACT</a:t>
            </a:r>
            <a:endParaRPr lang="en-US" sz="900" spc="40" baseline="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A3AB47-786A-DF4B-9BD3-C512BD0449A5}"/>
              </a:ext>
            </a:extLst>
          </p:cNvPr>
          <p:cNvCxnSpPr>
            <a:cxnSpLocks/>
          </p:cNvCxnSpPr>
          <p:nvPr userDrawn="1"/>
        </p:nvCxnSpPr>
        <p:spPr>
          <a:xfrm>
            <a:off x="5812221" y="3436880"/>
            <a:ext cx="45194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8215FB4-A8B1-4C43-BC26-0D98BB95E2F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84217" y="3593801"/>
            <a:ext cx="10645784" cy="410640"/>
          </a:xfrm>
        </p:spPr>
        <p:txBody>
          <a:bodyPr>
            <a:normAutofit/>
          </a:bodyPr>
          <a:lstStyle>
            <a:lvl1pPr marL="0" indent="0" algn="ctr">
              <a:lnSpc>
                <a:spcPts val="2700"/>
              </a:lnSpc>
              <a:buNone/>
              <a:defRPr sz="14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1DBDC91-BFC9-004B-B92B-F70AE55B263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84217" y="3940643"/>
            <a:ext cx="10645784" cy="1498460"/>
          </a:xfrm>
        </p:spPr>
        <p:txBody>
          <a:bodyPr>
            <a:normAutofit/>
          </a:bodyPr>
          <a:lstStyle>
            <a:lvl1pPr marL="0" indent="0" algn="ctr">
              <a:lnSpc>
                <a:spcPts val="27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(xxx) xxx-</a:t>
            </a:r>
            <a:r>
              <a:rPr lang="en-US" dirty="0" err="1"/>
              <a:t>xxxx</a:t>
            </a:r>
            <a:endParaRPr lang="en-US" dirty="0"/>
          </a:p>
          <a:p>
            <a:pPr lvl="0"/>
            <a:r>
              <a:rPr lang="en-US" dirty="0"/>
              <a:t>Email @ email . com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3A11A98-B30C-B840-A5BD-D4CCB7F4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990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Color 1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336672E-23A3-7348-BBD1-75580A24C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C1EF54-B8B6-B546-A4CB-852811B2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4532" y="6417072"/>
            <a:ext cx="2743200" cy="3508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15FC43-D06D-C740-9303-519387DA4FBE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BC42582-C564-DB4B-9CF6-D551B237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13DD1-69FC-1A4D-9137-F15EC50931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C45A44-EC0F-7541-821D-DEA49D57B2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625" y="1832769"/>
            <a:ext cx="10239376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5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15896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Image + Copy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unset, light&#10;&#10;Description automatically generated">
            <a:extLst>
              <a:ext uri="{FF2B5EF4-FFF2-40B4-BE49-F238E27FC236}">
                <a16:creationId xmlns:a16="http://schemas.microsoft.com/office/drawing/2014/main" id="{9ED61B9D-680A-A449-B1A7-992DB93A8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3" y="-1"/>
            <a:ext cx="6067427" cy="6858001"/>
          </a:xfrm>
          <a:prstGeom prst="rect">
            <a:avLst/>
          </a:prstGeom>
        </p:spPr>
      </p:pic>
      <p:pic>
        <p:nvPicPr>
          <p:cNvPr id="10" name="Picture 9" descr="A picture containing white, looking, photo, ball&#10;&#10;Description automatically generated">
            <a:extLst>
              <a:ext uri="{FF2B5EF4-FFF2-40B4-BE49-F238E27FC236}">
                <a16:creationId xmlns:a16="http://schemas.microsoft.com/office/drawing/2014/main" id="{75376387-09B6-E644-9F45-557F73A16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1" y="0"/>
            <a:ext cx="60674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8" y="814389"/>
            <a:ext cx="5095876" cy="15744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16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C054C-B15B-054F-AD93-5EE3D92AC4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48958F-1AA0-6741-8A83-8BA252A54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09751" y="6417073"/>
            <a:ext cx="4504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40" baseline="0">
                <a:solidFill>
                  <a:schemeClr val="accent1"/>
                </a:solidFill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1248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9246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1BD5-79C4-BE62-A6E0-12867086F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188D7-AD94-D18C-03EC-702D80442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275AA-1667-2200-F62A-CA2E810F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FC411-6E3A-2421-5B3A-7734FEED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FFB86-BB3D-2B8F-2FA4-41E6AC46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67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AB83B-015F-2602-0DE7-6ADEB2A7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CC83-D22C-FE70-C477-0F08AAEDE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36AFB-7B40-A238-24E5-E262E3D8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65F8-2796-22AD-A30C-FE1D4A680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1F2A3-51CB-784B-BCDA-C8650F48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327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753F-4E56-89B6-ECA4-4F7DDA51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DA836-2A57-7DDA-F6A6-8EF5A403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E720-7A5F-7DF3-5FB0-A6D094F0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2C4EB-691F-C11E-62FA-76D6FDAB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E359-3193-0923-555C-0A18B3BF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119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14AC-0960-0CAB-007C-0837A63F4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78EB-C939-80BD-0B95-1115AEC99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AD629-C3E8-DF49-20A8-7A5B249B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4AEAA-EB8F-2943-BFF0-09FC5473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EE4D-2558-5B82-8023-D22215D8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79A68-569A-1BD1-EEB9-61A1781C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577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691F-3172-4E76-70E6-EAC115459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70A3-95E2-254E-94FF-C694B365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D92A0-5548-8416-406A-F3267796C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3449-F56B-911F-8C0E-55D2D3FE3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7C5F57-8B63-DA35-D62A-DB93A714E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3E367-50C5-308D-B4E3-962FDB02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3C078-BE82-BD38-2E52-5BEB484B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62FD2F-5936-A3C7-C5AA-A0AD28A8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1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4447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D4E2-C6FB-AAA9-CFD1-EB6644BA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314C3-623C-3580-11CA-6B464E1A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1CF2C-B8FF-7D29-A858-560BCFAB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96AEC-9ACF-4345-2C1E-A0427D5E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723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87130-F2C2-73A2-BD4F-64EB4304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489A5-330D-C0A9-C986-582A37FC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5023E-1D77-C0CA-49A0-730343EC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120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BAE7-0862-B72A-7C5B-C84AC984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8A756-4977-3B91-1BFE-8F8425A9F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1D1B2-4218-39D8-68A2-6C3D38748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74F4F-1219-B511-BB89-A18F1E0D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BAB96-581D-8F7B-F2FB-A4E3639B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AF012-6878-A8E1-9A43-512F29DD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742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704F-CD30-345C-82DB-0ADBB6CD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C4A8E2-3A9D-48C3-54F8-7D861B16A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20944-0F49-33C7-A6D8-D724447AA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D4EB9-9942-B268-8D88-B96B2DDC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8E8F7-252B-7020-2C24-DEE6A5EC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F78D1-2D11-F954-BF06-DD6FC032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81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BADF-D759-6EA0-0DC8-0E90AE6A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A355D-6AE7-A84E-F916-F93616730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BE8D-194A-1596-976B-317FC118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EE010-4604-87A0-AD9D-55D60A1C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C80CC-9342-E568-7D15-F8400767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854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2E64-341F-48FF-32DA-28BFFA7C2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4F9F2-21B5-F169-FD4F-709D7660F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84283-A25E-5A71-8611-B35F063F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07DD7-D6F0-0A99-44D1-32ACD41E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0FF8-CE24-50AF-BEFE-E684AFC2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71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0934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BBA747-F8A3-4F45-BE1C-2C7E1EEDB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699A189-E1FE-3045-93A2-FEACD4DC12EC}"/>
              </a:ext>
            </a:extLst>
          </p:cNvPr>
          <p:cNvSpPr/>
          <p:nvPr userDrawn="1"/>
        </p:nvSpPr>
        <p:spPr>
          <a:xfrm>
            <a:off x="131097" y="108155"/>
            <a:ext cx="943896" cy="629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F9FF07-2C41-F24F-B83D-A74116F7FEEC}"/>
              </a:ext>
            </a:extLst>
          </p:cNvPr>
          <p:cNvSpPr/>
          <p:nvPr userDrawn="1"/>
        </p:nvSpPr>
        <p:spPr>
          <a:xfrm>
            <a:off x="131097" y="6347706"/>
            <a:ext cx="2189316" cy="46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276" y="2757487"/>
            <a:ext cx="5390697" cy="3490913"/>
          </a:xfrm>
        </p:spPr>
        <p:txBody>
          <a:bodyPr anchor="t">
            <a:normAutofit/>
          </a:bodyPr>
          <a:lstStyle>
            <a:lvl1pPr algn="l">
              <a:lnSpc>
                <a:spcPct val="95000"/>
              </a:lnSpc>
              <a:defRPr sz="40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4038865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04B07D-D50C-7244-8FF3-494E3E3EC7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7DFBDC-1F82-4A45-997B-4567E6A43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4CA74-2176-054F-99A6-5AE246180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206C464-930B-C84E-9F4A-ECBC8296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01454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6976BA-8601-9640-8C58-130915D102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86DB3"/>
              </a:gs>
              <a:gs pos="100000">
                <a:srgbClr val="24205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8B0A77-21DB-4044-933F-ED36EF6FF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CDD1F2-D3CD-2345-94FD-474CD8E974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09E0851-AA3C-7446-9F3B-456F85114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963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3502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Magne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E195FA-605A-C049-8559-A8C0B24F7D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72C68"/>
              </a:gs>
              <a:gs pos="100000">
                <a:srgbClr val="74235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B7B381-3A94-914D-815A-9DF1F3AC68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3C2C3-DB77-7A47-AA64-092F8767A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3C61E94-BEB8-4042-853A-B1017694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11772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643E4-7D6E-CC44-B465-E573335E8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97B43F7-5B87-8C42-AF59-5FB9C1E1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93730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06FC2-F4D4-BE43-A659-0FA9E899F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25B58D-A343-FF46-886B-D59F4159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084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Magen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5A200-6345-D944-A0FC-67B633183F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14FC1CA-4A78-AD41-AD38-3E5FF174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762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EF0B2C-9BB0-F84F-8A99-711590187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955570-1E21-0441-99F0-26B886A456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6A60F-93B6-6043-AD5A-1BD5FEDD4D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03C4689-2F22-9F48-8511-021AD6D0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923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849CCD-A1E9-604C-B880-40D50B710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49E990-734F-4049-9158-B813327A1C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" y="1"/>
            <a:ext cx="12191999" cy="641707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2750345"/>
            <a:ext cx="9620251" cy="219313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000" b="1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6A60F-93B6-6043-AD5A-1BD5FEDD4D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9776" y="-9144"/>
            <a:ext cx="179222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555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AA25FD-C731-6D4A-8D3B-EC14B245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55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+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26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24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 descr="A picture containing sunset, light&#10;&#10;Description automatically generated">
            <a:extLst>
              <a:ext uri="{FF2B5EF4-FFF2-40B4-BE49-F238E27FC236}">
                <a16:creationId xmlns:a16="http://schemas.microsoft.com/office/drawing/2014/main" id="{9ED61B9D-680A-A449-B1A7-992DB93A8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6067427" cy="6858001"/>
          </a:xfrm>
          <a:prstGeom prst="rect">
            <a:avLst/>
          </a:prstGeom>
        </p:spPr>
      </p:pic>
      <p:pic>
        <p:nvPicPr>
          <p:cNvPr id="10" name="Picture 9" descr="A picture containing white, looking, photo, ball&#10;&#10;Description automatically generated">
            <a:extLst>
              <a:ext uri="{FF2B5EF4-FFF2-40B4-BE49-F238E27FC236}">
                <a16:creationId xmlns:a16="http://schemas.microsoft.com/office/drawing/2014/main" id="{75376387-09B6-E644-9F45-557F73A16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06742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875B9-05FC-0A4C-A0C6-43C507D561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91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+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67427" cy="685800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26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24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85316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+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EA9F2C2-1D89-BA4A-8435-DFA2B56FC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7435" y="-16565"/>
            <a:ext cx="6024565" cy="68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7DA53-D839-F241-867D-AE1C71459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3" y="418886"/>
            <a:ext cx="6067427" cy="6439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C7D9D4-ED51-F944-B0C7-D1859C4F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8C9317-4848-C441-BC2A-34A3320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357685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2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997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+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4573" y="0"/>
            <a:ext cx="6067427" cy="685800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14389"/>
            <a:ext cx="5095876" cy="1574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9BF082-0895-9B48-A11F-5293B0AE9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B25485D-CEE9-C84B-B93D-AFD35509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31482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184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B0A660-6B1E-C042-BEE9-834E8210C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019" y="686198"/>
            <a:ext cx="10650960" cy="50288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51" y="5811078"/>
            <a:ext cx="10768204" cy="5159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0008BE-ED7E-E64A-804F-89F17705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7932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961274-1AAE-8741-AA24-53D8A3FF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019" y="700590"/>
            <a:ext cx="10650960" cy="5014411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51" y="5811078"/>
            <a:ext cx="10768204" cy="5159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868AFE8-5D24-C84E-87DD-D00A329C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9407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74E5E-D620-424A-B024-05A23B714734}"/>
              </a:ext>
            </a:extLst>
          </p:cNvPr>
          <p:cNvSpPr/>
          <p:nvPr userDrawn="1"/>
        </p:nvSpPr>
        <p:spPr>
          <a:xfrm>
            <a:off x="0" y="1073425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991" y="4323681"/>
            <a:ext cx="10768204" cy="1030197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16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57E8FD-E8C4-A449-993F-A0283736CA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1372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6460073-6A26-394A-91FD-B6E4DC556C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7129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B7A1EB4-1608-564C-9FBA-A8896A5403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12885" y="1835425"/>
            <a:ext cx="2624576" cy="2053782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F7309D-B31B-454C-8C10-F81F5072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999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74E5E-D620-424A-B024-05A23B714734}"/>
              </a:ext>
            </a:extLst>
          </p:cNvPr>
          <p:cNvSpPr/>
          <p:nvPr userDrawn="1"/>
        </p:nvSpPr>
        <p:spPr>
          <a:xfrm>
            <a:off x="0" y="1073425"/>
            <a:ext cx="12192000" cy="434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3AABD-D44F-5D42-8A00-6C5037FCB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0292" y="1437862"/>
            <a:ext cx="3832163" cy="2703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3E555-659B-8A4E-98B1-DDD0291FC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3504" y="1437862"/>
            <a:ext cx="3832163" cy="2703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489ACD-6AED-7F41-A932-774A83C57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79" y="1437862"/>
            <a:ext cx="3832163" cy="27034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991" y="4323681"/>
            <a:ext cx="10768204" cy="1030197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16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0D0A40-28EB-A648-8FD0-C1C0CF2A55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62991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32CA77-FB0C-7C47-84A3-D4485D1A97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62991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0D3A7A-527E-BA43-A837-1857B9D2769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40239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934202-D2AA-5F4F-9560-DEEA3876E39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40239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7932256-9455-FE4A-8406-4CD36D93DAE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13453" y="1982503"/>
            <a:ext cx="2831244" cy="579394"/>
          </a:xfrm>
        </p:spPr>
        <p:txBody>
          <a:bodyPr>
            <a:normAutofit/>
          </a:bodyPr>
          <a:lstStyle>
            <a:lvl1pPr marL="0" indent="0">
              <a:lnSpc>
                <a:spcPts val="1650"/>
              </a:lnSpc>
              <a:spcBef>
                <a:spcPts val="1200"/>
              </a:spcBef>
              <a:buNone/>
              <a:defRPr sz="115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3D3A4B-B493-C04A-871C-B17DA3CA8C86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513453" y="2534297"/>
            <a:ext cx="2831244" cy="1217896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spcBef>
                <a:spcPts val="1200"/>
              </a:spcBef>
              <a:buNone/>
              <a:defRPr sz="900"/>
            </a:lvl1pPr>
            <a:lvl2pPr marL="320040" indent="0">
              <a:buNone/>
              <a:defRPr/>
            </a:lvl2pPr>
            <a:lvl3pPr marL="54864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ECE830E-B5AC-3B47-9CCB-16C104B3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496179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7872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0B0250-0701-2649-90EF-4ECF5FB673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217" y="2773994"/>
            <a:ext cx="10645784" cy="662886"/>
          </a:xfrm>
        </p:spPr>
        <p:txBody>
          <a:bodyPr>
            <a:normAutofit/>
          </a:bodyPr>
          <a:lstStyle>
            <a:lvl1pPr marL="0" indent="0" algn="ctr">
              <a:lnSpc>
                <a:spcPts val="2600"/>
              </a:lnSpc>
              <a:buNone/>
              <a:defRPr sz="2100" b="0" i="0">
                <a:solidFill>
                  <a:schemeClr val="bg1"/>
                </a:solidFill>
                <a:latin typeface="Montserrat Medium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43B43DB-97E0-F84C-BEFF-78AE019BC51B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17C29-FF50-5B47-B210-A570EA441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C6751C-C748-FC47-A90D-10E1A9B41D90}"/>
              </a:ext>
            </a:extLst>
          </p:cNvPr>
          <p:cNvSpPr/>
          <p:nvPr userDrawn="1"/>
        </p:nvSpPr>
        <p:spPr>
          <a:xfrm rot="16200000">
            <a:off x="12288764" y="1271949"/>
            <a:ext cx="11035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900" b="1" i="0" u="none" strike="noStrike" kern="1200" cap="none" spc="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SemiBold" pitchFamily="2" charset="77"/>
                <a:ea typeface="+mj-ea"/>
                <a:cs typeface="+mj-cs"/>
              </a:rPr>
              <a:t>CONTACT</a:t>
            </a:r>
            <a:endParaRPr lang="en-US" sz="900" spc="40" baseline="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A3AB47-786A-DF4B-9BD3-C512BD0449A5}"/>
              </a:ext>
            </a:extLst>
          </p:cNvPr>
          <p:cNvCxnSpPr>
            <a:cxnSpLocks/>
          </p:cNvCxnSpPr>
          <p:nvPr userDrawn="1"/>
        </p:nvCxnSpPr>
        <p:spPr>
          <a:xfrm>
            <a:off x="5812221" y="3436880"/>
            <a:ext cx="45194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8215FB4-A8B1-4C43-BC26-0D98BB95E2F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84217" y="3593801"/>
            <a:ext cx="10645784" cy="410640"/>
          </a:xfrm>
        </p:spPr>
        <p:txBody>
          <a:bodyPr>
            <a:normAutofit/>
          </a:bodyPr>
          <a:lstStyle>
            <a:lvl1pPr marL="0" indent="0" algn="ctr">
              <a:lnSpc>
                <a:spcPts val="2700"/>
              </a:lnSpc>
              <a:buNone/>
              <a:defRPr sz="14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1DBDC91-BFC9-004B-B92B-F70AE55B263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84217" y="3940643"/>
            <a:ext cx="10645784" cy="1498460"/>
          </a:xfrm>
        </p:spPr>
        <p:txBody>
          <a:bodyPr>
            <a:normAutofit/>
          </a:bodyPr>
          <a:lstStyle>
            <a:lvl1pPr marL="0" indent="0" algn="ctr">
              <a:lnSpc>
                <a:spcPts val="27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  <a:lvl2pPr marL="320040" indent="0">
              <a:lnSpc>
                <a:spcPts val="3400"/>
              </a:lnSpc>
              <a:buNone/>
              <a:defRPr sz="2400"/>
            </a:lvl2pPr>
            <a:lvl3pPr marL="548640" indent="0">
              <a:lnSpc>
                <a:spcPts val="3400"/>
              </a:lnSpc>
              <a:buNone/>
              <a:defRPr sz="2400"/>
            </a:lvl3pPr>
          </a:lstStyle>
          <a:p>
            <a:pPr lvl="0"/>
            <a:r>
              <a:rPr lang="en-US" dirty="0"/>
              <a:t>(xxx) xxx-</a:t>
            </a:r>
            <a:r>
              <a:rPr lang="en-US" dirty="0" err="1"/>
              <a:t>xxxx</a:t>
            </a:r>
            <a:endParaRPr lang="en-US" dirty="0"/>
          </a:p>
          <a:p>
            <a:pPr lvl="0"/>
            <a:r>
              <a:rPr lang="en-US" dirty="0"/>
              <a:t>Email @ email . com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3A11A98-B30C-B840-A5BD-D4CCB7F4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458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Color 1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336672E-23A3-7348-BBD1-75580A24C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C1EF54-B8B6-B546-A4CB-852811B2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4532" y="6417072"/>
            <a:ext cx="2743200" cy="3508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15FC43-D06D-C740-9303-519387DA4FBE}"/>
              </a:ext>
            </a:extLst>
          </p:cNvPr>
          <p:cNvSpPr txBox="1">
            <a:spLocks/>
          </p:cNvSpPr>
          <p:nvPr userDrawn="1"/>
        </p:nvSpPr>
        <p:spPr>
          <a:xfrm>
            <a:off x="186255" y="6417073"/>
            <a:ext cx="2099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/>
                </a:solidFill>
                <a:latin typeface="Montserrat" pitchFamily="2" charset="77"/>
              </a:rPr>
              <a:t>KATANA GRAPH  </a:t>
            </a:r>
            <a:r>
              <a:rPr lang="en-US" sz="900" dirty="0">
                <a:solidFill>
                  <a:schemeClr val="bg1"/>
                </a:solidFill>
                <a:latin typeface="Montserrat Medium" pitchFamily="2" charset="77"/>
              </a:rPr>
              <a:t>|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BC42582-C564-DB4B-9CF6-D551B237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49" y="6417073"/>
            <a:ext cx="45042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13DD1-69FC-1A4D-9137-F15EC50931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C45A44-EC0F-7541-821D-DEA49D57B2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625" y="1832769"/>
            <a:ext cx="10239376" cy="410294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5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975070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Image + Copy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unset, light&#10;&#10;Description automatically generated">
            <a:extLst>
              <a:ext uri="{FF2B5EF4-FFF2-40B4-BE49-F238E27FC236}">
                <a16:creationId xmlns:a16="http://schemas.microsoft.com/office/drawing/2014/main" id="{9ED61B9D-680A-A449-B1A7-992DB93A8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3" y="-1"/>
            <a:ext cx="6067427" cy="6858001"/>
          </a:xfrm>
          <a:prstGeom prst="rect">
            <a:avLst/>
          </a:prstGeom>
        </p:spPr>
      </p:pic>
      <p:pic>
        <p:nvPicPr>
          <p:cNvPr id="10" name="Picture 9" descr="A picture containing white, looking, photo, ball&#10;&#10;Description automatically generated">
            <a:extLst>
              <a:ext uri="{FF2B5EF4-FFF2-40B4-BE49-F238E27FC236}">
                <a16:creationId xmlns:a16="http://schemas.microsoft.com/office/drawing/2014/main" id="{75376387-09B6-E644-9F45-557F73A16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4571" y="0"/>
            <a:ext cx="60674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18" y="814389"/>
            <a:ext cx="5095876" cy="15744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EF22529A-D98A-3644-905A-8E0938C418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209AB-7DAC-0341-930F-7DC94F47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16" y="2529347"/>
            <a:ext cx="5095877" cy="3591234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1600"/>
            </a:lvl1pPr>
            <a:lvl2pPr>
              <a:lnSpc>
                <a:spcPct val="105000"/>
              </a:lnSpc>
              <a:defRPr sz="1400"/>
            </a:lvl2pPr>
            <a:lvl3pPr>
              <a:lnSpc>
                <a:spcPct val="105000"/>
              </a:lnSpc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C054C-B15B-054F-AD93-5EE3D92AC4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4" y="233046"/>
            <a:ext cx="474133" cy="3556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48958F-1AA0-6741-8A83-8BA252A54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09751" y="6417073"/>
            <a:ext cx="4504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40" baseline="0">
                <a:solidFill>
                  <a:schemeClr val="accent1"/>
                </a:solidFill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655244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4765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DFE7-D897-4EC2-856B-A8E3B9614D9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2419-93A5-4A6B-8272-F07528085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theme" Target="../theme/theme3.xml"/><Relationship Id="rId2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129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0750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8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F46B843-0E39-4063-A90A-ABBC669896A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83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814389"/>
            <a:ext cx="10315577" cy="8763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0625" y="1832769"/>
            <a:ext cx="10239376" cy="4102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51" y="6417073"/>
            <a:ext cx="4504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40" baseline="0">
                <a:solidFill>
                  <a:schemeClr val="accent1"/>
                </a:solidFill>
              </a:defRPr>
            </a:lvl1pPr>
          </a:lstStyle>
          <a:p>
            <a:endParaRPr lang="en-US" dirty="0">
              <a:latin typeface="Montserrat Medium" pitchFamily="2" charset="7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4532" y="6417072"/>
            <a:ext cx="2743200" cy="350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0</a:t>
            </a:r>
            <a:fld id="{EF22529A-D98A-3644-905A-8E0938C418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1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3" r:id="rId40"/>
    <p:sldLayoutId id="2147483724" r:id="rId41"/>
    <p:sldLayoutId id="2147483725" r:id="rId42"/>
    <p:sldLayoutId id="2147483726" r:id="rId43"/>
    <p:sldLayoutId id="2147483727" r:id="rId44"/>
    <p:sldLayoutId id="2147483728" r:id="rId45"/>
  </p:sldLayoutIdLs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100" b="1" i="0" kern="1200">
          <a:solidFill>
            <a:schemeClr val="tx2"/>
          </a:solidFill>
          <a:latin typeface="Montserrat SemiBold" pitchFamily="2" charset="77"/>
          <a:ea typeface="+mj-ea"/>
          <a:cs typeface="+mj-cs"/>
        </a:defRPr>
      </a:lvl1pPr>
    </p:titleStyle>
    <p:bodyStyle>
      <a:lvl1pPr marL="310896" indent="-310896" algn="l" defTabSz="914400" rtl="0" eaLnBrk="1" latinLnBrk="0" hangingPunct="1">
        <a:lnSpc>
          <a:spcPct val="95000"/>
        </a:lnSpc>
        <a:spcBef>
          <a:spcPts val="2400"/>
        </a:spcBef>
        <a:buSzPct val="100000"/>
        <a:buFont typeface="System Font Regular"/>
        <a:buChar char="●"/>
        <a:defRPr sz="16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05000"/>
        </a:lnSpc>
        <a:spcBef>
          <a:spcPts val="800"/>
        </a:spcBef>
        <a:buSzPct val="100000"/>
        <a:buFont typeface="System Font Regular"/>
        <a:buChar char="–"/>
        <a:defRPr sz="1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05000"/>
        </a:lnSpc>
        <a:spcBef>
          <a:spcPts val="600"/>
        </a:spcBef>
        <a:buSzPct val="90000"/>
        <a:buFont typeface="System Font Regular"/>
        <a:buChar char="&gt;"/>
        <a:defRPr sz="1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400"/>
        </a:spcBef>
        <a:buSzPct val="100000"/>
        <a:buFont typeface="System Font Regular"/>
        <a:buChar char="●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400"/>
        </a:spcBef>
        <a:buSzPct val="100000"/>
        <a:buFont typeface="System Font Regular"/>
        <a:buChar char="●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B4ED3-2145-D654-36D8-8DE8ABA1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834C2-5806-F0D9-CC8A-F5EE07E04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27CAA-02D5-84F9-5A15-6C19D2343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5566C-E82F-418D-A580-4C39E2D69B9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3EE65-CBE0-85E8-E7C8-6F0A976EF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BDD2A-CEC4-0892-10F6-ADAF373F6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3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F46B843-0E39-4063-A90A-ABBC669896A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89F697-D9F2-424E-BF7C-54B95AE3B68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04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B4ED3-2145-D654-36D8-8DE8ABA1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834C2-5806-F0D9-CC8A-F5EE07E04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27CAA-02D5-84F9-5A15-6C19D2343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5566C-E82F-418D-A580-4C39E2D69B94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3EE65-CBE0-85E8-E7C8-6F0A976EF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BDD2A-CEC4-0892-10F6-ADAF373F6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8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0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17.xml"/><Relationship Id="rId7" Type="http://schemas.openxmlformats.org/officeDocument/2006/relationships/image" Target="../media/image5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5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10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03.xml"/><Relationship Id="rId1" Type="http://schemas.openxmlformats.org/officeDocument/2006/relationships/tags" Target="../tags/tag23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03.xml"/><Relationship Id="rId1" Type="http://schemas.openxmlformats.org/officeDocument/2006/relationships/tags" Target="../tags/tag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6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74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7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71.png"/><Relationship Id="rId5" Type="http://schemas.openxmlformats.org/officeDocument/2006/relationships/tags" Target="../tags/tag35.xml"/><Relationship Id="rId15" Type="http://schemas.openxmlformats.org/officeDocument/2006/relationships/image" Target="../media/image76.png"/><Relationship Id="rId10" Type="http://schemas.openxmlformats.org/officeDocument/2006/relationships/image" Target="../media/image70.png"/><Relationship Id="rId4" Type="http://schemas.openxmlformats.org/officeDocument/2006/relationships/tags" Target="../tags/tag34.xml"/><Relationship Id="rId9" Type="http://schemas.openxmlformats.org/officeDocument/2006/relationships/image" Target="../media/image69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1.13662" TargetMode="External"/><Relationship Id="rId2" Type="http://schemas.openxmlformats.org/officeDocument/2006/relationships/hyperlink" Target="https://lilianweng.github.io/posts/2018-04-08-policy-gradien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pinningup.openai.com/en/latest/spinningup/rl_intro3.html" TargetMode="External"/><Relationship Id="rId5" Type="http://schemas.openxmlformats.org/officeDocument/2006/relationships/hyperlink" Target="https://rail.eecs.berkeley.edu/deeprlcourse/" TargetMode="External"/><Relationship Id="rId4" Type="http://schemas.openxmlformats.org/officeDocument/2006/relationships/hyperlink" Target="https://davidrosenberg.github.io/ttml2021fall/bandits/6.PG-variance-reduction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40.xml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5.xml"/><Relationship Id="rId7" Type="http://schemas.openxmlformats.org/officeDocument/2006/relationships/image" Target="../media/image4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8.xml"/><Relationship Id="rId7" Type="http://schemas.openxmlformats.org/officeDocument/2006/relationships/image" Target="../media/image4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99.xml"/><Relationship Id="rId4" Type="http://schemas.openxmlformats.org/officeDocument/2006/relationships/tags" Target="../tags/tag9.xml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12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white dots and lines on a red background&#10;&#10;AI-generated content may be incorrect.">
            <a:extLst>
              <a:ext uri="{FF2B5EF4-FFF2-40B4-BE49-F238E27FC236}">
                <a16:creationId xmlns:a16="http://schemas.microsoft.com/office/drawing/2014/main" id="{B148877B-9D3C-7E84-85D7-7939920E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195C4-694E-86F9-3272-1619A02C4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524" y="1681109"/>
            <a:ext cx="7528595" cy="3204134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Policy Gradient Methods (II):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Baseline Methods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Keshav Pingali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2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9C25782-0B36-390C-378E-E0EF9574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20835AB2-3115-E4B2-A3D2-882067B2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5072"/>
            <a:ext cx="11327130" cy="99417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Review: example from last time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487FBE0C-8BAD-ADDF-4AF4-791D4A0F3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41" y="1092915"/>
            <a:ext cx="8030156" cy="398087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/>
              <a:t>Bellman:</a:t>
            </a:r>
          </a:p>
          <a:p>
            <a:pPr marL="0" indent="0">
              <a:buNone/>
            </a:pPr>
            <a:r>
              <a:rPr lang="en-US" sz="9600" dirty="0"/>
              <a:t>	</a:t>
            </a:r>
          </a:p>
          <a:p>
            <a:pPr marL="0" indent="0">
              <a:buNone/>
            </a:pPr>
            <a:r>
              <a:rPr lang="en-US" sz="9600" dirty="0"/>
              <a:t>Trajectories:</a:t>
            </a:r>
          </a:p>
          <a:p>
            <a:pPr marL="0" indent="0">
              <a:buNone/>
            </a:pPr>
            <a:endParaRPr lang="en-US" sz="9600" dirty="0"/>
          </a:p>
          <a:p>
            <a:pPr marL="201168" lvl="1" indent="0">
              <a:buClr>
                <a:schemeClr val="tx1"/>
              </a:buClr>
              <a:buNone/>
            </a:pPr>
            <a:r>
              <a:rPr lang="en-US" sz="9600" dirty="0"/>
              <a:t>  </a:t>
            </a:r>
            <a:endParaRPr lang="en-US" sz="9600" u="sng" dirty="0">
              <a:sym typeface="Symbol" panose="05050102010706020507" pitchFamily="18" charset="2"/>
            </a:endParaRPr>
          </a:p>
          <a:p>
            <a:pPr marL="0">
              <a:buNone/>
            </a:pPr>
            <a:endParaRPr lang="en-US" sz="9600" dirty="0"/>
          </a:p>
          <a:p>
            <a:pPr marL="0">
              <a:buNone/>
            </a:pPr>
            <a:endParaRPr lang="en-US" sz="9600" dirty="0"/>
          </a:p>
          <a:p>
            <a:pPr marL="0">
              <a:buNone/>
            </a:pPr>
            <a:endParaRPr lang="en-US" sz="9600" dirty="0"/>
          </a:p>
          <a:p>
            <a:pPr marL="0">
              <a:buNone/>
            </a:pPr>
            <a:endParaRPr lang="en-US" sz="9600" dirty="0"/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Tx/>
              <a:buNone/>
              <a:tabLst/>
              <a:defRPr/>
            </a:pPr>
            <a:endParaRPr lang="en-US" sz="11200" dirty="0">
              <a:sym typeface="Symbol" panose="05050102010706020507" pitchFamily="18" charset="2"/>
            </a:endParaRPr>
          </a:p>
          <a:p>
            <a:pPr marL="0">
              <a:buNone/>
            </a:pPr>
            <a:endParaRPr lang="en-US" sz="12800" dirty="0"/>
          </a:p>
          <a:p>
            <a:pPr marL="201168" lvl="1" indent="0">
              <a:buNone/>
            </a:pPr>
            <a:endParaRPr lang="en-US" sz="12600" u="sng" dirty="0"/>
          </a:p>
          <a:p>
            <a:pPr marL="201168" lvl="1" indent="0">
              <a:buNone/>
            </a:pPr>
            <a:endParaRPr lang="en-US" sz="11200" dirty="0"/>
          </a:p>
          <a:p>
            <a:pPr marL="0" indent="0">
              <a:buNone/>
            </a:pPr>
            <a:endParaRPr lang="en-US" sz="9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sz="3450" dirty="0"/>
          </a:p>
          <a:p>
            <a:endParaRPr lang="en-US" sz="3750" i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B73475-F9B7-183B-51D6-28E7DE9D1543}"/>
              </a:ext>
            </a:extLst>
          </p:cNvPr>
          <p:cNvSpPr/>
          <p:nvPr/>
        </p:nvSpPr>
        <p:spPr>
          <a:xfrm>
            <a:off x="9180180" y="2562454"/>
            <a:ext cx="163296" cy="1939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2327B7-B104-246E-8677-72670825368A}"/>
              </a:ext>
            </a:extLst>
          </p:cNvPr>
          <p:cNvCxnSpPr>
            <a:cxnSpLocks/>
            <a:stCxn id="9" idx="3"/>
            <a:endCxn id="6" idx="7"/>
          </p:cNvCxnSpPr>
          <p:nvPr/>
        </p:nvCxnSpPr>
        <p:spPr>
          <a:xfrm flipH="1">
            <a:off x="9319562" y="2269056"/>
            <a:ext cx="375096" cy="321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C5BCA3E-299B-3C61-D056-3052D82A0F64}"/>
              </a:ext>
            </a:extLst>
          </p:cNvPr>
          <p:cNvSpPr/>
          <p:nvPr/>
        </p:nvSpPr>
        <p:spPr>
          <a:xfrm>
            <a:off x="9670744" y="2103498"/>
            <a:ext cx="163296" cy="1939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900621-56BC-64AC-44E0-5063C87FBB46}"/>
              </a:ext>
            </a:extLst>
          </p:cNvPr>
          <p:cNvCxnSpPr>
            <a:cxnSpLocks/>
            <a:stCxn id="9" idx="5"/>
            <a:endCxn id="11" idx="3"/>
          </p:cNvCxnSpPr>
          <p:nvPr/>
        </p:nvCxnSpPr>
        <p:spPr>
          <a:xfrm>
            <a:off x="9810126" y="2269056"/>
            <a:ext cx="446028" cy="3191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EF0B67-E664-237B-0DA0-F14DB2543BEE}"/>
              </a:ext>
            </a:extLst>
          </p:cNvPr>
          <p:cNvSpPr/>
          <p:nvPr/>
        </p:nvSpPr>
        <p:spPr>
          <a:xfrm rot="5624074">
            <a:off x="10239176" y="2553264"/>
            <a:ext cx="163296" cy="1939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CBFBC9E-7DEA-B56C-2F9C-D41436BA6AA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732797" y="1530783"/>
            <a:ext cx="19595" cy="572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C683A6-63BC-1C52-24DD-B520975980A3}"/>
              </a:ext>
            </a:extLst>
          </p:cNvPr>
          <p:cNvSpPr/>
          <p:nvPr/>
        </p:nvSpPr>
        <p:spPr>
          <a:xfrm rot="5400000">
            <a:off x="9651150" y="1352155"/>
            <a:ext cx="163296" cy="1939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52B51-C372-5CDE-E123-ECEFA8408E24}"/>
              </a:ext>
            </a:extLst>
          </p:cNvPr>
          <p:cNvSpPr txBox="1"/>
          <p:nvPr/>
        </p:nvSpPr>
        <p:spPr>
          <a:xfrm>
            <a:off x="9724923" y="1600081"/>
            <a:ext cx="901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p0,r0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2A3DC-5EBC-3677-9178-1D95EE1D1C1E}"/>
              </a:ext>
            </a:extLst>
          </p:cNvPr>
          <p:cNvSpPr txBox="1"/>
          <p:nvPr/>
        </p:nvSpPr>
        <p:spPr>
          <a:xfrm>
            <a:off x="10064018" y="2094681"/>
            <a:ext cx="901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p2,r2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6FF83-1C74-819D-EE65-9FE728E53CA9}"/>
              </a:ext>
            </a:extLst>
          </p:cNvPr>
          <p:cNvSpPr txBox="1"/>
          <p:nvPr/>
        </p:nvSpPr>
        <p:spPr>
          <a:xfrm>
            <a:off x="8892477" y="2130624"/>
            <a:ext cx="901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p1,r1</a:t>
            </a:r>
          </a:p>
        </p:txBody>
      </p:sp>
      <p:pic>
        <p:nvPicPr>
          <p:cNvPr id="77" name="Picture 76" descr="\documentclass{article}&#10;\usepackage{amsmath}&#10;\pagestyle{empty}&#10;\begin{document}&#10;\begin{align*}&#10;V(S0) &amp;= \boxed{p0{*}(r0 + (p1{*}r1 + p2{*}r2))}\\&#10;&amp;= p0{*}r0 + p0{*}p1{*}r1 + p0{*}p2{*}r2&#10;\end{align*}&#10;\end{document}" title="IguanaTex Bitmap Display">
            <a:extLst>
              <a:ext uri="{FF2B5EF4-FFF2-40B4-BE49-F238E27FC236}">
                <a16:creationId xmlns:a16="http://schemas.microsoft.com/office/drawing/2014/main" id="{B26ACD05-E796-4030-D091-3D0622D997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38" y="1054032"/>
            <a:ext cx="4074487" cy="722815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begin{align*}&#10;V(S0) &amp;= \boxed{p0{*}p1{*}(r0{+}r1) + p0{*}p2{*}(r0{+}r2)}\\&#10;&amp;= p0{*}p1{*}r0 + p0{*}p1{*}r1 + p0{*}p2{*}r0 + p0{*}p2{*}r2 \\&#10;&amp;= p0{*}r0{*}\underbrace{(p1{+}p2)}_{=1} + p0{*}p1{*}r1 + p0{*}p2{*}r2\\&#10;&amp;= p0{*}r0 + p0{*}p1{*}r1 + p0{*}p2{*}r2\\&#10;\nabla_{\theta} V(S0) &amp;= p0{*}p1{*}\underbrace{(\nabla_{\theta}\log (p0*p1))}_{\nabla_{\theta}log \pi^{\theta}(\tau_1)}*\underbrace{(r0{+}r1)}_{R(\tau_1)} + p0{*}p2{*}\underbrace{(\nabla_{\theta}\log (p0*p2))}_{\nabla_{\theta}log \pi^{\theta}(\tau_2)}*\underbrace{(r0{+}r2)}_{R(\tau_2)}&#10;\end{align*}&#10;\end{document}" title="IguanaTex Bitmap Display">
            <a:extLst>
              <a:ext uri="{FF2B5EF4-FFF2-40B4-BE49-F238E27FC236}">
                <a16:creationId xmlns:a16="http://schemas.microsoft.com/office/drawing/2014/main" id="{FF66966E-5A41-F2EC-6B06-FDF97C2693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25" y="2307575"/>
            <a:ext cx="8567225" cy="255864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D5BAF7E-E594-7976-4D4E-9A43D3483D64}"/>
              </a:ext>
            </a:extLst>
          </p:cNvPr>
          <p:cNvSpPr txBox="1"/>
          <p:nvPr/>
        </p:nvSpPr>
        <p:spPr>
          <a:xfrm>
            <a:off x="9522998" y="107678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458AC5-5FD9-0507-964D-3C4B87D91342}"/>
              </a:ext>
            </a:extLst>
          </p:cNvPr>
          <p:cNvSpPr txBox="1"/>
          <p:nvPr/>
        </p:nvSpPr>
        <p:spPr>
          <a:xfrm>
            <a:off x="8980291" y="3087423"/>
            <a:ext cx="1900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ym typeface="Symbol" panose="05050102010706020507" pitchFamily="18" charset="2"/>
              </a:rPr>
              <a:t> =  + </a:t>
            </a:r>
            <a:r>
              <a:rPr lang="en-US" sz="1800" i="1" baseline="-25000" dirty="0">
                <a:sym typeface="Symbol" panose="05050102010706020507" pitchFamily="18" charset="2"/>
              </a:rPr>
              <a:t> </a:t>
            </a:r>
            <a:r>
              <a:rPr lang="en-US" sz="1800" i="1" dirty="0">
                <a:sym typeface="Symbol" panose="05050102010706020507" pitchFamily="18" charset="2"/>
              </a:rPr>
              <a:t>V(S0)</a:t>
            </a:r>
            <a:endParaRPr lang="en-US" i="1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8390C9E-8523-ACD6-A103-92293EF7D1FE}"/>
              </a:ext>
            </a:extLst>
          </p:cNvPr>
          <p:cNvSpPr/>
          <p:nvPr/>
        </p:nvSpPr>
        <p:spPr>
          <a:xfrm>
            <a:off x="9000751" y="1365199"/>
            <a:ext cx="415499" cy="950976"/>
          </a:xfrm>
          <a:custGeom>
            <a:avLst/>
            <a:gdLst>
              <a:gd name="connsiteX0" fmla="*/ 365760 w 415499"/>
              <a:gd name="connsiteY0" fmla="*/ 0 h 950976"/>
              <a:gd name="connsiteX1" fmla="*/ 384048 w 415499"/>
              <a:gd name="connsiteY1" fmla="*/ 557784 h 950976"/>
              <a:gd name="connsiteX2" fmla="*/ 0 w 415499"/>
              <a:gd name="connsiteY2" fmla="*/ 950976 h 95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499" h="950976">
                <a:moveTo>
                  <a:pt x="365760" y="0"/>
                </a:moveTo>
                <a:cubicBezTo>
                  <a:pt x="405384" y="199644"/>
                  <a:pt x="445008" y="399288"/>
                  <a:pt x="384048" y="557784"/>
                </a:cubicBezTo>
                <a:cubicBezTo>
                  <a:pt x="323088" y="716280"/>
                  <a:pt x="161544" y="833628"/>
                  <a:pt x="0" y="950976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907612-414E-5DA4-7EFE-328B461711D5}"/>
              </a:ext>
            </a:extLst>
          </p:cNvPr>
          <p:cNvSpPr/>
          <p:nvPr/>
        </p:nvSpPr>
        <p:spPr>
          <a:xfrm>
            <a:off x="10331354" y="1403381"/>
            <a:ext cx="456970" cy="894080"/>
          </a:xfrm>
          <a:custGeom>
            <a:avLst/>
            <a:gdLst>
              <a:gd name="connsiteX0" fmla="*/ 20090 w 456970"/>
              <a:gd name="connsiteY0" fmla="*/ 0 h 894080"/>
              <a:gd name="connsiteX1" fmla="*/ 50570 w 456970"/>
              <a:gd name="connsiteY1" fmla="*/ 650240 h 894080"/>
              <a:gd name="connsiteX2" fmla="*/ 456970 w 456970"/>
              <a:gd name="connsiteY2" fmla="*/ 894080 h 89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970" h="894080">
                <a:moveTo>
                  <a:pt x="20090" y="0"/>
                </a:moveTo>
                <a:cubicBezTo>
                  <a:pt x="-1077" y="250613"/>
                  <a:pt x="-22243" y="501227"/>
                  <a:pt x="50570" y="650240"/>
                </a:cubicBezTo>
                <a:cubicBezTo>
                  <a:pt x="123383" y="799253"/>
                  <a:pt x="290176" y="846666"/>
                  <a:pt x="456970" y="89408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4635FB-FD36-2629-1154-205EC66545CE}"/>
              </a:ext>
            </a:extLst>
          </p:cNvPr>
          <p:cNvSpPr txBox="1"/>
          <p:nvPr/>
        </p:nvSpPr>
        <p:spPr>
          <a:xfrm>
            <a:off x="9025277" y="163247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1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5548C9-0985-293B-E5C2-5C153CDEDE9E}"/>
              </a:ext>
            </a:extLst>
          </p:cNvPr>
          <p:cNvSpPr txBox="1"/>
          <p:nvPr/>
        </p:nvSpPr>
        <p:spPr>
          <a:xfrm>
            <a:off x="10332711" y="1600081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2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3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389">
            <a:extLst>
              <a:ext uri="{FF2B5EF4-FFF2-40B4-BE49-F238E27FC236}">
                <a16:creationId xmlns:a16="http://schemas.microsoft.com/office/drawing/2014/main" id="{8C239570-EBFA-9960-20A5-979325840E86}"/>
              </a:ext>
            </a:extLst>
          </p:cNvPr>
          <p:cNvSpPr/>
          <p:nvPr/>
        </p:nvSpPr>
        <p:spPr>
          <a:xfrm>
            <a:off x="941832" y="869462"/>
            <a:ext cx="8430768" cy="2825025"/>
          </a:xfrm>
          <a:prstGeom prst="rect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5BEE13CE-B6C0-1C63-42FB-E8D86B3FD4F3}"/>
              </a:ext>
            </a:extLst>
          </p:cNvPr>
          <p:cNvSpPr/>
          <p:nvPr/>
        </p:nvSpPr>
        <p:spPr>
          <a:xfrm>
            <a:off x="941832" y="3781836"/>
            <a:ext cx="8430768" cy="2942119"/>
          </a:xfrm>
          <a:prstGeom prst="rect">
            <a:avLst/>
          </a:prstGeom>
          <a:solidFill>
            <a:schemeClr val="bg2">
              <a:alpha val="14000"/>
            </a:schemeClr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Google Shape;342;p25"/>
          <p:cNvSpPr txBox="1">
            <a:spLocks noGrp="1"/>
          </p:cNvSpPr>
          <p:nvPr>
            <p:ph type="title"/>
          </p:nvPr>
        </p:nvSpPr>
        <p:spPr>
          <a:xfrm>
            <a:off x="16325" y="11729"/>
            <a:ext cx="12050307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GB" dirty="0"/>
              <a:t>Why we need Monte Carlo sampling of trajectories</a:t>
            </a:r>
            <a:endParaRPr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3" name="Google Shape;343;p25"/>
          <p:cNvSpPr txBox="1">
            <a:spLocks noGrp="1"/>
          </p:cNvSpPr>
          <p:nvPr>
            <p:ph type="body" idx="1"/>
          </p:nvPr>
        </p:nvSpPr>
        <p:spPr>
          <a:xfrm>
            <a:off x="1656658" y="2377846"/>
            <a:ext cx="8520600" cy="42028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indent="-336550">
              <a:lnSpc>
                <a:spcPct val="100000"/>
              </a:lnSpc>
              <a:spcBef>
                <a:spcPts val="1200"/>
              </a:spcBef>
              <a:buSzPts val="1700"/>
            </a:pPr>
            <a:endParaRPr lang="en-GB" sz="1700" dirty="0"/>
          </a:p>
          <a:p>
            <a:pPr indent="-336550">
              <a:lnSpc>
                <a:spcPct val="100000"/>
              </a:lnSpc>
              <a:spcBef>
                <a:spcPts val="1200"/>
              </a:spcBef>
              <a:buSzPts val="1700"/>
            </a:pPr>
            <a:endParaRPr lang="en-GB" sz="1700" dirty="0"/>
          </a:p>
          <a:p>
            <a:pPr marL="120650" indent="0">
              <a:lnSpc>
                <a:spcPct val="100000"/>
              </a:lnSpc>
              <a:spcBef>
                <a:spcPts val="1200"/>
              </a:spcBef>
              <a:buSzPts val="1700"/>
              <a:buNone/>
            </a:pPr>
            <a:endParaRPr lang="en-GB" sz="1700" dirty="0"/>
          </a:p>
          <a:p>
            <a:pPr indent="-336550">
              <a:lnSpc>
                <a:spcPct val="100000"/>
              </a:lnSpc>
              <a:spcBef>
                <a:spcPts val="1200"/>
              </a:spcBef>
              <a:buSzPts val="1700"/>
            </a:pPr>
            <a:endParaRPr lang="en-GB" sz="1700" dirty="0"/>
          </a:p>
          <a:p>
            <a:pPr marL="120650" indent="0">
              <a:lnSpc>
                <a:spcPct val="100000"/>
              </a:lnSpc>
              <a:spcBef>
                <a:spcPts val="1200"/>
              </a:spcBef>
              <a:buSzPts val="1700"/>
              <a:buNone/>
            </a:pPr>
            <a:endParaRPr sz="1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1D734-3F54-EF95-63E6-A09E3CBF9067}"/>
              </a:ext>
            </a:extLst>
          </p:cNvPr>
          <p:cNvSpPr/>
          <p:nvPr/>
        </p:nvSpPr>
        <p:spPr>
          <a:xfrm>
            <a:off x="1555565" y="4103003"/>
            <a:ext cx="163296" cy="193963"/>
          </a:xfrm>
          <a:prstGeom prst="ellipse">
            <a:avLst/>
          </a:prstGeom>
          <a:solidFill>
            <a:schemeClr val="tx1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59DFB9-9472-0119-8B0D-5588B4548168}"/>
              </a:ext>
            </a:extLst>
          </p:cNvPr>
          <p:cNvSpPr/>
          <p:nvPr/>
        </p:nvSpPr>
        <p:spPr>
          <a:xfrm>
            <a:off x="6769491" y="4103003"/>
            <a:ext cx="163296" cy="193963"/>
          </a:xfrm>
          <a:prstGeom prst="ellipse">
            <a:avLst/>
          </a:prstGeom>
          <a:solidFill>
            <a:schemeClr val="tx1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FB605F-18B9-F0F8-EBDF-16D8A040AB7C}"/>
              </a:ext>
            </a:extLst>
          </p:cNvPr>
          <p:cNvSpPr/>
          <p:nvPr/>
        </p:nvSpPr>
        <p:spPr>
          <a:xfrm>
            <a:off x="3301238" y="4103003"/>
            <a:ext cx="163296" cy="193963"/>
          </a:xfrm>
          <a:prstGeom prst="ellipse">
            <a:avLst/>
          </a:prstGeom>
          <a:solidFill>
            <a:schemeClr val="tx1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385B35-CEA3-BD08-7ACC-D7A872B8D5FF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1718862" y="4199984"/>
            <a:ext cx="15823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FAA597-DB98-DD8B-A9A3-C56305396AA4}"/>
              </a:ext>
            </a:extLst>
          </p:cNvPr>
          <p:cNvCxnSpPr/>
          <p:nvPr/>
        </p:nvCxnSpPr>
        <p:spPr>
          <a:xfrm>
            <a:off x="6041479" y="4199983"/>
            <a:ext cx="7280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46AE017-A98E-A509-A5B0-043CCADAF6E8}"/>
              </a:ext>
            </a:extLst>
          </p:cNvPr>
          <p:cNvSpPr txBox="1"/>
          <p:nvPr/>
        </p:nvSpPr>
        <p:spPr>
          <a:xfrm>
            <a:off x="1485747" y="372957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86AD5-048F-FECE-CE3E-FB1CA7F13BE1}"/>
              </a:ext>
            </a:extLst>
          </p:cNvPr>
          <p:cNvSpPr txBox="1"/>
          <p:nvPr/>
        </p:nvSpPr>
        <p:spPr>
          <a:xfrm>
            <a:off x="3210211" y="372780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F5300-335E-7CEE-2DC4-CF92400E5D82}"/>
              </a:ext>
            </a:extLst>
          </p:cNvPr>
          <p:cNvSpPr txBox="1"/>
          <p:nvPr/>
        </p:nvSpPr>
        <p:spPr>
          <a:xfrm>
            <a:off x="6575651" y="376256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E2008-883D-CFF3-5460-54361A6DDBE9}"/>
              </a:ext>
            </a:extLst>
          </p:cNvPr>
          <p:cNvSpPr txBox="1"/>
          <p:nvPr/>
        </p:nvSpPr>
        <p:spPr>
          <a:xfrm>
            <a:off x="2441318" y="384564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8BF9C-1EBD-91F4-A0D3-FD8F6C2BF10E}"/>
              </a:ext>
            </a:extLst>
          </p:cNvPr>
          <p:cNvSpPr txBox="1"/>
          <p:nvPr/>
        </p:nvSpPr>
        <p:spPr>
          <a:xfrm>
            <a:off x="1416344" y="4401479"/>
            <a:ext cx="223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</a:t>
            </a:r>
            <a:r>
              <a:rPr kumimoji="0" lang="en-US" sz="16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(A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0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|S0)*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P(S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,A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,S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1DBDB8-70ED-A28D-BB8B-70B42D2733D9}"/>
              </a:ext>
            </a:extLst>
          </p:cNvPr>
          <p:cNvCxnSpPr>
            <a:cxnSpLocks/>
          </p:cNvCxnSpPr>
          <p:nvPr/>
        </p:nvCxnSpPr>
        <p:spPr>
          <a:xfrm>
            <a:off x="3464535" y="4199983"/>
            <a:ext cx="15823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3EB34E-2BE3-41AF-DBA7-13A559C4B702}"/>
              </a:ext>
            </a:extLst>
          </p:cNvPr>
          <p:cNvSpPr txBox="1"/>
          <p:nvPr/>
        </p:nvSpPr>
        <p:spPr>
          <a:xfrm>
            <a:off x="4206178" y="384642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B45F54-3149-3869-F7EC-B574F7E44A99}"/>
              </a:ext>
            </a:extLst>
          </p:cNvPr>
          <p:cNvSpPr txBox="1"/>
          <p:nvPr/>
        </p:nvSpPr>
        <p:spPr>
          <a:xfrm>
            <a:off x="3531164" y="4417246"/>
            <a:ext cx="2110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</a:t>
            </a:r>
            <a:r>
              <a:rPr kumimoji="0" lang="en-US" sz="16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(A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,S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)*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P(S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,A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,S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0868C7-082F-8A74-44C2-0DD0B03A1D92}"/>
              </a:ext>
            </a:extLst>
          </p:cNvPr>
          <p:cNvSpPr/>
          <p:nvPr/>
        </p:nvSpPr>
        <p:spPr>
          <a:xfrm>
            <a:off x="5055625" y="4108572"/>
            <a:ext cx="163296" cy="193963"/>
          </a:xfrm>
          <a:prstGeom prst="ellipse">
            <a:avLst/>
          </a:prstGeom>
          <a:solidFill>
            <a:schemeClr val="tx1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78529C-3967-F962-CCB4-AA28CB870835}"/>
              </a:ext>
            </a:extLst>
          </p:cNvPr>
          <p:cNvSpPr txBox="1"/>
          <p:nvPr/>
        </p:nvSpPr>
        <p:spPr>
          <a:xfrm>
            <a:off x="5309211" y="396614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……..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882E62-3B31-4774-9421-6122297AF97B}"/>
              </a:ext>
            </a:extLst>
          </p:cNvPr>
          <p:cNvSpPr txBox="1"/>
          <p:nvPr/>
        </p:nvSpPr>
        <p:spPr>
          <a:xfrm>
            <a:off x="1162403" y="386424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: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30D660-B505-7CBD-D14E-73DA8848CCD6}"/>
              </a:ext>
            </a:extLst>
          </p:cNvPr>
          <p:cNvSpPr txBox="1"/>
          <p:nvPr/>
        </p:nvSpPr>
        <p:spPr>
          <a:xfrm>
            <a:off x="5882817" y="6550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887256-CAFA-815E-6704-05799BF75EDE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1774865" y="1137638"/>
            <a:ext cx="650509" cy="15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038BE2F-E7C2-B917-E5D7-30620C09299C}"/>
              </a:ext>
            </a:extLst>
          </p:cNvPr>
          <p:cNvSpPr txBox="1"/>
          <p:nvPr/>
        </p:nvSpPr>
        <p:spPr>
          <a:xfrm>
            <a:off x="1152613" y="817068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: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4521B93-68C7-34B4-40CC-59EBF9B24488}"/>
              </a:ext>
            </a:extLst>
          </p:cNvPr>
          <p:cNvSpPr/>
          <p:nvPr/>
        </p:nvSpPr>
        <p:spPr>
          <a:xfrm>
            <a:off x="1611569" y="1055825"/>
            <a:ext cx="163296" cy="193963"/>
          </a:xfrm>
          <a:prstGeom prst="ellipse">
            <a:avLst/>
          </a:prstGeom>
          <a:solidFill>
            <a:schemeClr val="tx1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F5D33E6-3CCF-40C8-4FDA-9C6132844037}"/>
              </a:ext>
            </a:extLst>
          </p:cNvPr>
          <p:cNvSpPr/>
          <p:nvPr/>
        </p:nvSpPr>
        <p:spPr>
          <a:xfrm>
            <a:off x="2409520" y="1034386"/>
            <a:ext cx="163296" cy="193963"/>
          </a:xfrm>
          <a:prstGeom prst="ellipse">
            <a:avLst/>
          </a:prstGeom>
          <a:solidFill>
            <a:schemeClr val="tx1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ACC49F6-27B3-764A-C097-38D15F0810E1}"/>
              </a:ext>
            </a:extLst>
          </p:cNvPr>
          <p:cNvCxnSpPr>
            <a:cxnSpLocks/>
          </p:cNvCxnSpPr>
          <p:nvPr/>
        </p:nvCxnSpPr>
        <p:spPr>
          <a:xfrm flipV="1">
            <a:off x="2565291" y="1127897"/>
            <a:ext cx="642180" cy="4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B55F4776-F5CE-65FE-34A2-5BDB4329068A}"/>
              </a:ext>
            </a:extLst>
          </p:cNvPr>
          <p:cNvSpPr/>
          <p:nvPr/>
        </p:nvSpPr>
        <p:spPr>
          <a:xfrm>
            <a:off x="3208275" y="1020568"/>
            <a:ext cx="163296" cy="193963"/>
          </a:xfrm>
          <a:prstGeom prst="ellipse">
            <a:avLst/>
          </a:prstGeom>
          <a:solidFill>
            <a:schemeClr val="tx1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317DA38-D324-049E-FD04-4309068D16F8}"/>
              </a:ext>
            </a:extLst>
          </p:cNvPr>
          <p:cNvCxnSpPr>
            <a:cxnSpLocks/>
          </p:cNvCxnSpPr>
          <p:nvPr/>
        </p:nvCxnSpPr>
        <p:spPr>
          <a:xfrm flipV="1">
            <a:off x="3320004" y="1114820"/>
            <a:ext cx="650509" cy="15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CA9D29C-DA08-FD61-4286-186FD0E8FE26}"/>
              </a:ext>
            </a:extLst>
          </p:cNvPr>
          <p:cNvSpPr/>
          <p:nvPr/>
        </p:nvSpPr>
        <p:spPr>
          <a:xfrm>
            <a:off x="3962988" y="1017838"/>
            <a:ext cx="163296" cy="193963"/>
          </a:xfrm>
          <a:prstGeom prst="ellipse">
            <a:avLst/>
          </a:prstGeom>
          <a:solidFill>
            <a:schemeClr val="tx1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41C347-8C45-22EA-3594-3FECD481606A}"/>
              </a:ext>
            </a:extLst>
          </p:cNvPr>
          <p:cNvSpPr txBox="1"/>
          <p:nvPr/>
        </p:nvSpPr>
        <p:spPr>
          <a:xfrm>
            <a:off x="1818103" y="11651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CAC1B5-C22E-92CF-F8C5-9F85BE808C22}"/>
              </a:ext>
            </a:extLst>
          </p:cNvPr>
          <p:cNvSpPr txBox="1"/>
          <p:nvPr/>
        </p:nvSpPr>
        <p:spPr>
          <a:xfrm>
            <a:off x="2653476" y="114289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9F6E95-0657-1635-AFCB-111846A245CB}"/>
              </a:ext>
            </a:extLst>
          </p:cNvPr>
          <p:cNvSpPr txBox="1"/>
          <p:nvPr/>
        </p:nvSpPr>
        <p:spPr>
          <a:xfrm>
            <a:off x="3449046" y="114289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p3</a:t>
            </a:r>
          </a:p>
        </p:txBody>
      </p:sp>
      <p:pic>
        <p:nvPicPr>
          <p:cNvPr id="57" name="Picture 56" descr="\documentclass{article}&#10;\usepackage{amsmath,mathtools,amssymb}&#10;\pagestyle{empty}&#10;\begin{document}&#10;&#10;\begin{align*} &#10;\mathbb{P}(\tau) &amp;= p1*p2*p3\\&#10;\frac{d}{d{\theta}} (\mathbb{P}(\tau))&#10;&amp;= \frac{d p1}{d{\theta}}{*}p2{*}p3 + p1{*}\frac{d p2}{d{\theta}}{*}p3 + p1{*}p2{*}\frac{d p3}{d{\theta}}\\&#10;&amp;= \underbrace{p1{*}\frac{d~ \log p1}{d{\theta}}}_{\rm Log- derivative\  trick}p2{*}p3 + p1{*}p2{*}\frac{d~ \log p2}{d{\theta}}{*}p3 + p1{*}p2{*}p3{*}\frac{d~ \log p3}{d{\theta}}\\&#10;&amp;= p1{*}p2{*}p3{*}\sum_{i=1}^{3} \frac{d~ \log pi}{d\theta} = \mathbb{P}(\tau){*}\sum_{i=1}^{3} \frac{d~ \log pi}{d\theta}&#10;\end{align*}&#10;&#10;\end{document}" title="IguanaTex Bitmap Display">
            <a:extLst>
              <a:ext uri="{FF2B5EF4-FFF2-40B4-BE49-F238E27FC236}">
                <a16:creationId xmlns:a16="http://schemas.microsoft.com/office/drawing/2014/main" id="{8C6E4457-BE25-C646-71E9-64D8F98483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53" y="1552208"/>
            <a:ext cx="5620417" cy="2102261"/>
          </a:xfrm>
          <a:prstGeom prst="rect">
            <a:avLst/>
          </a:prstGeom>
        </p:spPr>
      </p:pic>
      <p:pic>
        <p:nvPicPr>
          <p:cNvPr id="33" name="Picture 32" descr="\documentclass{article}&#10;\usepackage{amsmath,amssymb,tcolorbox}&#10;\pagestyle{empty}&#10;\definecolor{lightgray}{gray}{0.75}&#10;&#10;\newcommand{\resheading}[1]{{\small \colorbox{lightgray}{\begin{minipage}{0.975\textwidth}{\textbf{#1 \vphantom{p\^{E}}}}\end{minipage}}}} &#10;&#10;\begin{document}&#10;\begin{tcolorbox}&#10;[width=\linewidth, sharp corners=all, colback=white!95!black]&#10;\begin{align*}&#10;\mathbb{P}(\tau) &amp;= \prod_{i{=}0}^{T{-}1} \pi^{\theta}(A_i|S_i)*P(S_i,A_i,S_{i{+}1}) = \prod_{i{=}0}^{T{-}1} \pi^{\theta}(A_i|S_i)* \underbrace{\prod_{i{=}0}^{T{-}1}P(S_i,A_i,S_{i{+}1})}_{Independent\ of\ {\theta}}\\&#10;\nabla_{\theta}\mathbb{P}(\tau) &amp;= \prod_{i{=}0}^{T{-}1} \pi^{\theta}(A_i|S_i)* \prod_{i{=}0}^{T{-}1}P(S_i,A_i,S_{i{+}1}) \sum_{i{=}0}^{T{-}1} \nabla_{\underline{\theta}}\ \log\pi_{\theta}(A_i|S_i) = \mathbb{P}(\tau)\sum_{i{=}0}^{T{-}1} \underbrace{\nabla_{\underline{\theta}}\ \log \pi_{\theta}(A_i|S_i)}_{\rm Fisher\ scores} = \overbrace{\mathbb{P}(\tau)}\overbrace{\nabla_{\theta}\log\ \pi^{\theta}(\tau)}{}&#10;\end{align*}&#10;\end{tcolorbox}&#10;\end{document}" title="IguanaTex Bitmap Display">
            <a:extLst>
              <a:ext uri="{FF2B5EF4-FFF2-40B4-BE49-F238E27FC236}">
                <a16:creationId xmlns:a16="http://schemas.microsoft.com/office/drawing/2014/main" id="{3B74794B-34F6-60DB-9485-3F3B33727F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87" y="5071784"/>
            <a:ext cx="7972350" cy="1399965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$\pi^{\theta}(\tau) = \prod_{i{=}0}^{T{-}1} \pi^{\theta}(A_i|S_i)$&#10;&#10;\end{document}" title="IguanaTex Bitmap Display">
            <a:extLst>
              <a:ext uri="{FF2B5EF4-FFF2-40B4-BE49-F238E27FC236}">
                <a16:creationId xmlns:a16="http://schemas.microsoft.com/office/drawing/2014/main" id="{74D76FEC-E870-9AE8-03D4-59FDD6C9464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00" y="4082327"/>
            <a:ext cx="1999124" cy="2464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03950-713F-2671-4599-5B4D468AF8FC}"/>
              </a:ext>
            </a:extLst>
          </p:cNvPr>
          <p:cNvSpPr txBox="1"/>
          <p:nvPr/>
        </p:nvSpPr>
        <p:spPr>
          <a:xfrm>
            <a:off x="9626541" y="4005613"/>
            <a:ext cx="2462084" cy="923330"/>
          </a:xfrm>
          <a:prstGeom prst="rect">
            <a:avLst/>
          </a:prstGeom>
          <a:solidFill>
            <a:schemeClr val="tx2">
              <a:lumMod val="10000"/>
              <a:lumOff val="90000"/>
              <a:alpha val="44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Cannot compute</a:t>
            </a:r>
          </a:p>
          <a:p>
            <a:r>
              <a:rPr lang="en-US" dirty="0"/>
              <a:t>so estimate with MC:</a:t>
            </a:r>
          </a:p>
          <a:p>
            <a:r>
              <a:rPr lang="en-US" dirty="0"/>
              <a:t>probability </a:t>
            </a:r>
            <a:r>
              <a:rPr lang="en-US" dirty="0">
                <a:sym typeface="Symbol" panose="05050102010706020507" pitchFamily="18" charset="2"/>
              </a:rPr>
              <a:t> frequency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B0195F2-32BB-1929-2351-F7ADECE0350B}"/>
              </a:ext>
            </a:extLst>
          </p:cNvPr>
          <p:cNvSpPr/>
          <p:nvPr/>
        </p:nvSpPr>
        <p:spPr>
          <a:xfrm>
            <a:off x="8046720" y="4520125"/>
            <a:ext cx="1566194" cy="1464115"/>
          </a:xfrm>
          <a:custGeom>
            <a:avLst/>
            <a:gdLst>
              <a:gd name="connsiteX0" fmla="*/ 2225040 w 2225040"/>
              <a:gd name="connsiteY0" fmla="*/ 0 h 1219200"/>
              <a:gd name="connsiteX1" fmla="*/ 386080 w 2225040"/>
              <a:gd name="connsiteY1" fmla="*/ 609600 h 1219200"/>
              <a:gd name="connsiteX2" fmla="*/ 0 w 2225040"/>
              <a:gd name="connsiteY2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5040" h="1219200">
                <a:moveTo>
                  <a:pt x="2225040" y="0"/>
                </a:moveTo>
                <a:cubicBezTo>
                  <a:pt x="1490980" y="203200"/>
                  <a:pt x="756920" y="406400"/>
                  <a:pt x="386080" y="609600"/>
                </a:cubicBezTo>
                <a:cubicBezTo>
                  <a:pt x="15240" y="812800"/>
                  <a:pt x="7620" y="1016000"/>
                  <a:pt x="0" y="121920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8CA627-6177-0A46-87B9-C236246A54BF}"/>
              </a:ext>
            </a:extLst>
          </p:cNvPr>
          <p:cNvSpPr txBox="1"/>
          <p:nvPr/>
        </p:nvSpPr>
        <p:spPr>
          <a:xfrm>
            <a:off x="9630113" y="5292916"/>
            <a:ext cx="1748364" cy="369332"/>
          </a:xfrm>
          <a:prstGeom prst="rect">
            <a:avLst/>
          </a:prstGeom>
          <a:solidFill>
            <a:schemeClr val="tx2">
              <a:lumMod val="10000"/>
              <a:lumOff val="90000"/>
              <a:alpha val="44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dirty="0"/>
              <a:t>Obtain from NN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36D71DE-352E-58EE-CEB9-99551A2AF5FE}"/>
              </a:ext>
            </a:extLst>
          </p:cNvPr>
          <p:cNvSpPr/>
          <p:nvPr/>
        </p:nvSpPr>
        <p:spPr>
          <a:xfrm>
            <a:off x="8656320" y="5455920"/>
            <a:ext cx="904240" cy="528320"/>
          </a:xfrm>
          <a:custGeom>
            <a:avLst/>
            <a:gdLst>
              <a:gd name="connsiteX0" fmla="*/ 904240 w 904240"/>
              <a:gd name="connsiteY0" fmla="*/ 0 h 528320"/>
              <a:gd name="connsiteX1" fmla="*/ 162560 w 904240"/>
              <a:gd name="connsiteY1" fmla="*/ 172720 h 528320"/>
              <a:gd name="connsiteX2" fmla="*/ 0 w 904240"/>
              <a:gd name="connsiteY2" fmla="*/ 528320 h 52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240" h="528320">
                <a:moveTo>
                  <a:pt x="904240" y="0"/>
                </a:moveTo>
                <a:cubicBezTo>
                  <a:pt x="608753" y="42333"/>
                  <a:pt x="313267" y="84667"/>
                  <a:pt x="162560" y="172720"/>
                </a:cubicBezTo>
                <a:cubicBezTo>
                  <a:pt x="11853" y="260773"/>
                  <a:pt x="5926" y="394546"/>
                  <a:pt x="0" y="52832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17B569BD-60F8-4B5C-BF2A-AAED84E571EA}"/>
              </a:ext>
            </a:extLst>
          </p:cNvPr>
          <p:cNvSpPr/>
          <p:nvPr/>
        </p:nvSpPr>
        <p:spPr>
          <a:xfrm>
            <a:off x="5138489" y="5757007"/>
            <a:ext cx="1366381" cy="732279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7479AC-8C4F-58AF-EB59-73FC644CC746}"/>
              </a:ext>
            </a:extLst>
          </p:cNvPr>
          <p:cNvSpPr/>
          <p:nvPr/>
        </p:nvSpPr>
        <p:spPr>
          <a:xfrm>
            <a:off x="5138489" y="4364885"/>
            <a:ext cx="1366380" cy="732279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D4AAF-7D45-0992-B0E2-BEE4F3C0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1" y="-16870"/>
            <a:ext cx="7886700" cy="994172"/>
          </a:xfrm>
        </p:spPr>
        <p:txBody>
          <a:bodyPr/>
          <a:lstStyle/>
          <a:p>
            <a:r>
              <a:rPr lang="en-US" dirty="0"/>
              <a:t>Key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77DDA-C797-0DFC-0166-9B744D2CB37B}"/>
              </a:ext>
            </a:extLst>
          </p:cNvPr>
          <p:cNvSpPr txBox="1"/>
          <p:nvPr/>
        </p:nvSpPr>
        <p:spPr>
          <a:xfrm>
            <a:off x="5019898" y="5973105"/>
            <a:ext cx="1669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alibri Light" panose="020F0302020204030204" pitchFamily="34" charset="0"/>
              </a:rPr>
              <a:t>MDP DAG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3DB2C-EE39-A0C9-F332-C2C1EA5FA549}"/>
              </a:ext>
            </a:extLst>
          </p:cNvPr>
          <p:cNvSpPr txBox="1"/>
          <p:nvPr/>
        </p:nvSpPr>
        <p:spPr>
          <a:xfrm>
            <a:off x="5229406" y="4526487"/>
            <a:ext cx="1184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alibri Light" panose="020F0302020204030204" pitchFamily="34" charset="0"/>
              </a:rPr>
              <a:t>Trajectories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1B82C4-EAB9-F60E-033E-8163DD29DC2E}"/>
              </a:ext>
            </a:extLst>
          </p:cNvPr>
          <p:cNvCxnSpPr>
            <a:stCxn id="16" idx="0"/>
            <a:endCxn id="17" idx="4"/>
          </p:cNvCxnSpPr>
          <p:nvPr/>
        </p:nvCxnSpPr>
        <p:spPr>
          <a:xfrm flipH="1" flipV="1">
            <a:off x="5821679" y="5097164"/>
            <a:ext cx="1" cy="659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3EBB79-3963-0C1C-EC19-9CEC128B7721}"/>
              </a:ext>
            </a:extLst>
          </p:cNvPr>
          <p:cNvSpPr txBox="1"/>
          <p:nvPr/>
        </p:nvSpPr>
        <p:spPr>
          <a:xfrm>
            <a:off x="5777758" y="5220322"/>
            <a:ext cx="276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Policy-gradient theorem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1EB131-D6C8-1C60-038A-36A2B976AFD1}"/>
              </a:ext>
            </a:extLst>
          </p:cNvPr>
          <p:cNvSpPr/>
          <p:nvPr/>
        </p:nvSpPr>
        <p:spPr>
          <a:xfrm>
            <a:off x="5138489" y="2973721"/>
            <a:ext cx="1366380" cy="732279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F4333B-B3B9-5EBA-7DFC-65D28F1D02E8}"/>
              </a:ext>
            </a:extLst>
          </p:cNvPr>
          <p:cNvSpPr txBox="1"/>
          <p:nvPr/>
        </p:nvSpPr>
        <p:spPr>
          <a:xfrm>
            <a:off x="5371286" y="3160534"/>
            <a:ext cx="10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Episodes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32BA1E-4D5A-A5D5-283A-31C673ADAFC3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5821679" y="3706000"/>
            <a:ext cx="1" cy="659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281128-FF40-12C8-FAD9-060D372C0B71}"/>
              </a:ext>
            </a:extLst>
          </p:cNvPr>
          <p:cNvSpPr txBox="1"/>
          <p:nvPr/>
        </p:nvSpPr>
        <p:spPr>
          <a:xfrm>
            <a:off x="5718075" y="3847914"/>
            <a:ext cx="276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Monte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Carlo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sampling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DCC0558-59D8-31A1-81F5-85CE8A7ED7D5}"/>
              </a:ext>
            </a:extLst>
          </p:cNvPr>
          <p:cNvSpPr/>
          <p:nvPr/>
        </p:nvSpPr>
        <p:spPr>
          <a:xfrm>
            <a:off x="5138489" y="1570733"/>
            <a:ext cx="1366380" cy="732279"/>
          </a:xfrm>
          <a:prstGeom prst="ellipse">
            <a:avLst/>
          </a:prstGeom>
          <a:solidFill>
            <a:schemeClr val="bg2">
              <a:alpha val="4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985E18-4064-312C-ED0F-01938A52B852}"/>
              </a:ext>
            </a:extLst>
          </p:cNvPr>
          <p:cNvSpPr txBox="1"/>
          <p:nvPr/>
        </p:nvSpPr>
        <p:spPr>
          <a:xfrm>
            <a:off x="5318251" y="1736308"/>
            <a:ext cx="10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Advantage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62AAA1-9876-1D10-DFA5-A0927438FDB1}"/>
              </a:ext>
            </a:extLst>
          </p:cNvPr>
          <p:cNvCxnSpPr>
            <a:endCxn id="34" idx="4"/>
          </p:cNvCxnSpPr>
          <p:nvPr/>
        </p:nvCxnSpPr>
        <p:spPr>
          <a:xfrm flipH="1" flipV="1">
            <a:off x="5821679" y="2303012"/>
            <a:ext cx="1" cy="659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8FB1B47-AC54-0696-5CA1-6FBF53E581FB}"/>
              </a:ext>
            </a:extLst>
          </p:cNvPr>
          <p:cNvSpPr txBox="1"/>
          <p:nvPr/>
        </p:nvSpPr>
        <p:spPr>
          <a:xfrm>
            <a:off x="5718075" y="2452628"/>
            <a:ext cx="346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Baselines for variance reduction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CAC3B-8FD0-66B3-B485-0E33F0764814}"/>
              </a:ext>
            </a:extLst>
          </p:cNvPr>
          <p:cNvSpPr txBox="1"/>
          <p:nvPr/>
        </p:nvSpPr>
        <p:spPr>
          <a:xfrm>
            <a:off x="6491343" y="3183460"/>
            <a:ext cx="12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REINFORCE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CC4041-AB53-B38A-6F6C-CAFFDE3F0770}"/>
              </a:ext>
            </a:extLst>
          </p:cNvPr>
          <p:cNvSpPr txBox="1"/>
          <p:nvPr/>
        </p:nvSpPr>
        <p:spPr>
          <a:xfrm>
            <a:off x="6491343" y="5938480"/>
            <a:ext cx="180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Bellman iteration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EA41A6-5A15-D076-4A10-97F25C8B7A86}"/>
              </a:ext>
            </a:extLst>
          </p:cNvPr>
          <p:cNvSpPr txBox="1"/>
          <p:nvPr/>
        </p:nvSpPr>
        <p:spPr>
          <a:xfrm>
            <a:off x="6504869" y="1720919"/>
            <a:ext cx="201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Actor-critic method</a:t>
            </a:r>
          </a:p>
        </p:txBody>
      </p:sp>
      <p:pic>
        <p:nvPicPr>
          <p:cNvPr id="6" name="Picture 5" descr="\documentclass{article}&#10;\usepackage{amsmath}&#10;\pagestyle{empty}&#10;\begin{document}&#10;&#10;$V^{\theta}(S0)$&#10;&#10;\end{document}" title="IguanaTex Bitmap Display">
            <a:extLst>
              <a:ext uri="{FF2B5EF4-FFF2-40B4-BE49-F238E27FC236}">
                <a16:creationId xmlns:a16="http://schemas.microsoft.com/office/drawing/2014/main" id="{78F00A6B-5FA6-D8F8-6387-4FD50D6702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82" y="5973105"/>
            <a:ext cx="582042" cy="211235"/>
          </a:xfrm>
          <a:prstGeom prst="rect">
            <a:avLst/>
          </a:prstGeom>
        </p:spPr>
      </p:pic>
      <p:pic>
        <p:nvPicPr>
          <p:cNvPr id="120" name="Picture 119" descr="\documentclass{article}&#10;\usepackage{amsmath,amssymb}&#10;\usepackage{mdframed}&#10;\usepackage{xcolor}&#10;\pagestyle{empty}&#10;\begin{document}&#10;&#10;\begin{align*}&#10;V^{\theta}(S0) &amp;= \underset{\tau\sim \pi^{\theta}}{\mathbb{E}}[R(\tau)]\\&#10;\nabla_{\theta}V^{\theta}(S0) &amp;=  \underset{\tau\sim \pi^{\theta}}{\mathbb{E}}[R(\tau)\nabla_{\theta}\log \pi^{\theta}(\tau)]\\&#10;\theta &amp;= \theta +\eta \nabla_{\theta}V^{\theta}(S0)&#10;\end{align*}&#10;\end{document}" title="IguanaTex Bitmap Display">
            <a:extLst>
              <a:ext uri="{FF2B5EF4-FFF2-40B4-BE49-F238E27FC236}">
                <a16:creationId xmlns:a16="http://schemas.microsoft.com/office/drawing/2014/main" id="{A986AABB-ABE0-DC7A-7ADB-AEFAD27269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43" y="4137199"/>
            <a:ext cx="3081058" cy="1064325"/>
          </a:xfrm>
          <a:prstGeom prst="rect">
            <a:avLst/>
          </a:prstGeom>
          <a:solidFill>
            <a:schemeClr val="bg2">
              <a:alpha val="18000"/>
            </a:schemeClr>
          </a:solidFill>
        </p:spPr>
      </p:pic>
      <p:pic>
        <p:nvPicPr>
          <p:cNvPr id="163" name="Picture 162" descr="\documentclass{article}&#10;\usepackage{amsmath,amssymb}&#10;\pagestyle{empty}&#10;\begin{document}&#10;&#10;\noindent&#10;$\nabla_{\theta}V^{\theta}(S0) \approx \frac{1}{|M|} \sum_{e\in M\sim \pi^{\theta}}\biggr(R(e)\nabla_{\theta}\log \pi^{\theta}(e)\biggr)$\\&#10;\noindent&#10;$M:$ multiset of episodes (realizations of trajectories)&#10;\end{document}" title="IguanaTex Bitmap Display">
            <a:extLst>
              <a:ext uri="{FF2B5EF4-FFF2-40B4-BE49-F238E27FC236}">
                <a16:creationId xmlns:a16="http://schemas.microsoft.com/office/drawing/2014/main" id="{074E0306-E067-49AC-C6B7-41B172382F3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66" y="2962855"/>
            <a:ext cx="4525149" cy="692882"/>
          </a:xfrm>
          <a:prstGeom prst="rect">
            <a:avLst/>
          </a:prstGeom>
          <a:solidFill>
            <a:schemeClr val="bg2">
              <a:alpha val="18000"/>
            </a:schemeClr>
          </a:solidFill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B2B41FC-1995-B099-5F1A-8ADEC3B594A8}"/>
              </a:ext>
            </a:extLst>
          </p:cNvPr>
          <p:cNvSpPr/>
          <p:nvPr/>
        </p:nvSpPr>
        <p:spPr>
          <a:xfrm>
            <a:off x="8468732" y="4429910"/>
            <a:ext cx="1927885" cy="336046"/>
          </a:xfrm>
          <a:custGeom>
            <a:avLst/>
            <a:gdLst>
              <a:gd name="connsiteX0" fmla="*/ 0 w 2161309"/>
              <a:gd name="connsiteY0" fmla="*/ 296429 h 381483"/>
              <a:gd name="connsiteX1" fmla="*/ 766619 w 2161309"/>
              <a:gd name="connsiteY1" fmla="*/ 866 h 381483"/>
              <a:gd name="connsiteX2" fmla="*/ 1468582 w 2161309"/>
              <a:gd name="connsiteY2" fmla="*/ 379557 h 381483"/>
              <a:gd name="connsiteX3" fmla="*/ 2161309 w 2161309"/>
              <a:gd name="connsiteY3" fmla="*/ 120939 h 38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309" h="381483">
                <a:moveTo>
                  <a:pt x="0" y="296429"/>
                </a:moveTo>
                <a:cubicBezTo>
                  <a:pt x="260927" y="141720"/>
                  <a:pt x="521855" y="-12989"/>
                  <a:pt x="766619" y="866"/>
                </a:cubicBezTo>
                <a:cubicBezTo>
                  <a:pt x="1011383" y="14721"/>
                  <a:pt x="1236134" y="359545"/>
                  <a:pt x="1468582" y="379557"/>
                </a:cubicBezTo>
                <a:cubicBezTo>
                  <a:pt x="1701030" y="399569"/>
                  <a:pt x="1931169" y="260254"/>
                  <a:pt x="2161309" y="120939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39A70ED-F5A7-FF12-4FB2-45EAC16D3BAF}"/>
              </a:ext>
            </a:extLst>
          </p:cNvPr>
          <p:cNvSpPr/>
          <p:nvPr/>
        </p:nvSpPr>
        <p:spPr>
          <a:xfrm>
            <a:off x="8460493" y="4699170"/>
            <a:ext cx="1903169" cy="406813"/>
          </a:xfrm>
          <a:custGeom>
            <a:avLst/>
            <a:gdLst>
              <a:gd name="connsiteX0" fmla="*/ 0 w 2133600"/>
              <a:gd name="connsiteY0" fmla="*/ 0 h 461818"/>
              <a:gd name="connsiteX1" fmla="*/ 655782 w 2133600"/>
              <a:gd name="connsiteY1" fmla="*/ 424872 h 461818"/>
              <a:gd name="connsiteX2" fmla="*/ 1533236 w 2133600"/>
              <a:gd name="connsiteY2" fmla="*/ 424872 h 461818"/>
              <a:gd name="connsiteX3" fmla="*/ 2133600 w 2133600"/>
              <a:gd name="connsiteY3" fmla="*/ 461818 h 46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461818">
                <a:moveTo>
                  <a:pt x="0" y="0"/>
                </a:moveTo>
                <a:cubicBezTo>
                  <a:pt x="200121" y="177030"/>
                  <a:pt x="400243" y="354060"/>
                  <a:pt x="655782" y="424872"/>
                </a:cubicBezTo>
                <a:cubicBezTo>
                  <a:pt x="911321" y="495684"/>
                  <a:pt x="1286933" y="418714"/>
                  <a:pt x="1533236" y="424872"/>
                </a:cubicBezTo>
                <a:cubicBezTo>
                  <a:pt x="1779539" y="431030"/>
                  <a:pt x="1956569" y="446424"/>
                  <a:pt x="2133600" y="461818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A29A193-C76E-6278-42DD-26994621CE3C}"/>
              </a:ext>
            </a:extLst>
          </p:cNvPr>
          <p:cNvSpPr/>
          <p:nvPr/>
        </p:nvSpPr>
        <p:spPr>
          <a:xfrm>
            <a:off x="8444015" y="4691034"/>
            <a:ext cx="1309974" cy="898620"/>
          </a:xfrm>
          <a:custGeom>
            <a:avLst/>
            <a:gdLst>
              <a:gd name="connsiteX0" fmla="*/ 0 w 1468582"/>
              <a:gd name="connsiteY0" fmla="*/ 0 h 1020123"/>
              <a:gd name="connsiteX1" fmla="*/ 508000 w 1468582"/>
              <a:gd name="connsiteY1" fmla="*/ 886691 h 1020123"/>
              <a:gd name="connsiteX2" fmla="*/ 1200728 w 1468582"/>
              <a:gd name="connsiteY2" fmla="*/ 1016000 h 1020123"/>
              <a:gd name="connsiteX3" fmla="*/ 1468582 w 1468582"/>
              <a:gd name="connsiteY3" fmla="*/ 886691 h 102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8582" h="1020123">
                <a:moveTo>
                  <a:pt x="0" y="0"/>
                </a:moveTo>
                <a:cubicBezTo>
                  <a:pt x="153939" y="358679"/>
                  <a:pt x="307879" y="717358"/>
                  <a:pt x="508000" y="886691"/>
                </a:cubicBezTo>
                <a:cubicBezTo>
                  <a:pt x="708121" y="1056024"/>
                  <a:pt x="1040631" y="1016000"/>
                  <a:pt x="1200728" y="1016000"/>
                </a:cubicBezTo>
                <a:cubicBezTo>
                  <a:pt x="1360825" y="1016000"/>
                  <a:pt x="1414703" y="951345"/>
                  <a:pt x="1468582" y="886691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9FB8BB3-9D05-C049-3B09-ABF8D6135D3B}"/>
              </a:ext>
            </a:extLst>
          </p:cNvPr>
          <p:cNvSpPr/>
          <p:nvPr/>
        </p:nvSpPr>
        <p:spPr>
          <a:xfrm>
            <a:off x="8345150" y="4661709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E32ABEB-3D31-4EF1-3814-DBAA7AE58697}"/>
              </a:ext>
            </a:extLst>
          </p:cNvPr>
          <p:cNvSpPr/>
          <p:nvPr/>
        </p:nvSpPr>
        <p:spPr>
          <a:xfrm>
            <a:off x="8725480" y="4470241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DC608B4-DD84-80B6-58E7-738877F5A0CE}"/>
              </a:ext>
            </a:extLst>
          </p:cNvPr>
          <p:cNvSpPr/>
          <p:nvPr/>
        </p:nvSpPr>
        <p:spPr>
          <a:xfrm>
            <a:off x="9252094" y="4414049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8D31175-6727-513E-5EFD-4FD43F319582}"/>
              </a:ext>
            </a:extLst>
          </p:cNvPr>
          <p:cNvSpPr/>
          <p:nvPr/>
        </p:nvSpPr>
        <p:spPr>
          <a:xfrm>
            <a:off x="9692197" y="4713833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EFBDB4-A654-5808-FF04-DD019DDA5AC4}"/>
              </a:ext>
            </a:extLst>
          </p:cNvPr>
          <p:cNvSpPr txBox="1"/>
          <p:nvPr/>
        </p:nvSpPr>
        <p:spPr>
          <a:xfrm>
            <a:off x="8254811" y="4097134"/>
            <a:ext cx="349177" cy="32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rgbClr val="000000"/>
                </a:solidFill>
                <a:latin typeface="Calibri" panose="020F0502020204030204"/>
                <a:sym typeface="Symbol" panose="05050102010706020507" pitchFamily="18" charset="2"/>
              </a:rPr>
              <a:t></a:t>
            </a:r>
            <a:r>
              <a:rPr lang="en-US" i="1" baseline="30000" dirty="0">
                <a:solidFill>
                  <a:srgbClr val="000000"/>
                </a:solidFill>
                <a:latin typeface="Calibri" panose="020F0502020204030204"/>
                <a:sym typeface="Symbol" panose="05050102010706020507" pitchFamily="18" charset="2"/>
              </a:rPr>
              <a:t></a:t>
            </a:r>
            <a:endParaRPr lang="en-US" i="1" baseline="300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289F885-7CA6-8958-505E-AA81046A6725}"/>
              </a:ext>
            </a:extLst>
          </p:cNvPr>
          <p:cNvSpPr txBox="1"/>
          <p:nvPr/>
        </p:nvSpPr>
        <p:spPr>
          <a:xfrm>
            <a:off x="9937147" y="4307570"/>
            <a:ext cx="254805" cy="32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</a:t>
            </a:r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949C40C-3FEE-CB68-1577-1B8FBA5D60BC}"/>
              </a:ext>
            </a:extLst>
          </p:cNvPr>
          <p:cNvSpPr/>
          <p:nvPr/>
        </p:nvSpPr>
        <p:spPr>
          <a:xfrm>
            <a:off x="8373579" y="3009577"/>
            <a:ext cx="1927885" cy="336046"/>
          </a:xfrm>
          <a:custGeom>
            <a:avLst/>
            <a:gdLst>
              <a:gd name="connsiteX0" fmla="*/ 0 w 2161309"/>
              <a:gd name="connsiteY0" fmla="*/ 296429 h 381483"/>
              <a:gd name="connsiteX1" fmla="*/ 766619 w 2161309"/>
              <a:gd name="connsiteY1" fmla="*/ 866 h 381483"/>
              <a:gd name="connsiteX2" fmla="*/ 1468582 w 2161309"/>
              <a:gd name="connsiteY2" fmla="*/ 379557 h 381483"/>
              <a:gd name="connsiteX3" fmla="*/ 2161309 w 2161309"/>
              <a:gd name="connsiteY3" fmla="*/ 120939 h 38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309" h="381483">
                <a:moveTo>
                  <a:pt x="0" y="296429"/>
                </a:moveTo>
                <a:cubicBezTo>
                  <a:pt x="260927" y="141720"/>
                  <a:pt x="521855" y="-12989"/>
                  <a:pt x="766619" y="866"/>
                </a:cubicBezTo>
                <a:cubicBezTo>
                  <a:pt x="1011383" y="14721"/>
                  <a:pt x="1236134" y="359545"/>
                  <a:pt x="1468582" y="379557"/>
                </a:cubicBezTo>
                <a:cubicBezTo>
                  <a:pt x="1701030" y="399569"/>
                  <a:pt x="1931169" y="260254"/>
                  <a:pt x="2161309" y="120939"/>
                </a:cubicBezTo>
              </a:path>
            </a:pathLst>
          </a:custGeom>
          <a:noFill/>
          <a:ln w="38100" cmpd="dbl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47AAC97-B320-D30B-0943-D74420001C0A}"/>
              </a:ext>
            </a:extLst>
          </p:cNvPr>
          <p:cNvSpPr/>
          <p:nvPr/>
        </p:nvSpPr>
        <p:spPr>
          <a:xfrm>
            <a:off x="8348862" y="3270701"/>
            <a:ext cx="1309974" cy="898620"/>
          </a:xfrm>
          <a:custGeom>
            <a:avLst/>
            <a:gdLst>
              <a:gd name="connsiteX0" fmla="*/ 0 w 1468582"/>
              <a:gd name="connsiteY0" fmla="*/ 0 h 1020123"/>
              <a:gd name="connsiteX1" fmla="*/ 508000 w 1468582"/>
              <a:gd name="connsiteY1" fmla="*/ 886691 h 1020123"/>
              <a:gd name="connsiteX2" fmla="*/ 1200728 w 1468582"/>
              <a:gd name="connsiteY2" fmla="*/ 1016000 h 1020123"/>
              <a:gd name="connsiteX3" fmla="*/ 1468582 w 1468582"/>
              <a:gd name="connsiteY3" fmla="*/ 886691 h 102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8582" h="1020123">
                <a:moveTo>
                  <a:pt x="0" y="0"/>
                </a:moveTo>
                <a:cubicBezTo>
                  <a:pt x="153939" y="358679"/>
                  <a:pt x="307879" y="717358"/>
                  <a:pt x="508000" y="886691"/>
                </a:cubicBezTo>
                <a:cubicBezTo>
                  <a:pt x="708121" y="1056024"/>
                  <a:pt x="1040631" y="1016000"/>
                  <a:pt x="1200728" y="1016000"/>
                </a:cubicBezTo>
                <a:cubicBezTo>
                  <a:pt x="1360825" y="1016000"/>
                  <a:pt x="1414703" y="951345"/>
                  <a:pt x="1468582" y="886691"/>
                </a:cubicBezTo>
              </a:path>
            </a:pathLst>
          </a:custGeom>
          <a:noFill/>
          <a:ln w="38100" cmpd="dbl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584CA8B-63FB-CDE0-FE63-A2CF94D7E549}"/>
              </a:ext>
            </a:extLst>
          </p:cNvPr>
          <p:cNvSpPr/>
          <p:nvPr/>
        </p:nvSpPr>
        <p:spPr>
          <a:xfrm>
            <a:off x="8249997" y="3241376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569246E-C8B5-BD1D-2AE3-7800507C599E}"/>
              </a:ext>
            </a:extLst>
          </p:cNvPr>
          <p:cNvSpPr/>
          <p:nvPr/>
        </p:nvSpPr>
        <p:spPr>
          <a:xfrm>
            <a:off x="8630327" y="3049908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E25755A-85E5-97B5-BE4F-FE2C0389DB3F}"/>
              </a:ext>
            </a:extLst>
          </p:cNvPr>
          <p:cNvSpPr/>
          <p:nvPr/>
        </p:nvSpPr>
        <p:spPr>
          <a:xfrm>
            <a:off x="9156941" y="2993716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19CA282-D434-0FCF-0FED-5DF32FC02DA5}"/>
              </a:ext>
            </a:extLst>
          </p:cNvPr>
          <p:cNvSpPr/>
          <p:nvPr/>
        </p:nvSpPr>
        <p:spPr>
          <a:xfrm>
            <a:off x="9597044" y="3293500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6179D7A-C984-1DC6-AF5D-A0D4BAD58E57}"/>
              </a:ext>
            </a:extLst>
          </p:cNvPr>
          <p:cNvSpPr txBox="1"/>
          <p:nvPr/>
        </p:nvSpPr>
        <p:spPr>
          <a:xfrm>
            <a:off x="8159658" y="2676801"/>
            <a:ext cx="349177" cy="32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rgbClr val="000000"/>
                </a:solidFill>
                <a:latin typeface="Calibri" panose="020F0502020204030204"/>
                <a:sym typeface="Symbol" panose="05050102010706020507" pitchFamily="18" charset="2"/>
              </a:rPr>
              <a:t></a:t>
            </a:r>
            <a:r>
              <a:rPr lang="en-US" i="1" baseline="30000" dirty="0">
                <a:solidFill>
                  <a:srgbClr val="000000"/>
                </a:solidFill>
                <a:latin typeface="Calibri" panose="020F0502020204030204"/>
                <a:sym typeface="Symbol" panose="05050102010706020507" pitchFamily="18" charset="2"/>
              </a:rPr>
              <a:t></a:t>
            </a:r>
            <a:endParaRPr lang="en-US" i="1" baseline="300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3F669EF-572C-221F-4253-A7811F22F51C}"/>
              </a:ext>
            </a:extLst>
          </p:cNvPr>
          <p:cNvSpPr txBox="1"/>
          <p:nvPr/>
        </p:nvSpPr>
        <p:spPr>
          <a:xfrm>
            <a:off x="9841994" y="28872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e</a:t>
            </a:r>
            <a:endParaRPr lang="en-US" dirty="0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13EE119-19E5-6209-C361-B2D319237F9F}"/>
              </a:ext>
            </a:extLst>
          </p:cNvPr>
          <p:cNvSpPr/>
          <p:nvPr/>
        </p:nvSpPr>
        <p:spPr>
          <a:xfrm>
            <a:off x="8312290" y="3290738"/>
            <a:ext cx="1960880" cy="497921"/>
          </a:xfrm>
          <a:custGeom>
            <a:avLst/>
            <a:gdLst>
              <a:gd name="connsiteX0" fmla="*/ 0 w 1960880"/>
              <a:gd name="connsiteY0" fmla="*/ 0 h 497921"/>
              <a:gd name="connsiteX1" fmla="*/ 528320 w 1960880"/>
              <a:gd name="connsiteY1" fmla="*/ 182880 h 497921"/>
              <a:gd name="connsiteX2" fmla="*/ 1198880 w 1960880"/>
              <a:gd name="connsiteY2" fmla="*/ 487680 h 497921"/>
              <a:gd name="connsiteX3" fmla="*/ 1960880 w 1960880"/>
              <a:gd name="connsiteY3" fmla="*/ 396240 h 49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0880" h="497921">
                <a:moveTo>
                  <a:pt x="0" y="0"/>
                </a:moveTo>
                <a:cubicBezTo>
                  <a:pt x="164253" y="50800"/>
                  <a:pt x="328507" y="101600"/>
                  <a:pt x="528320" y="182880"/>
                </a:cubicBezTo>
                <a:cubicBezTo>
                  <a:pt x="728133" y="264160"/>
                  <a:pt x="960120" y="452120"/>
                  <a:pt x="1198880" y="487680"/>
                </a:cubicBezTo>
                <a:cubicBezTo>
                  <a:pt x="1437640" y="523240"/>
                  <a:pt x="1699260" y="459740"/>
                  <a:pt x="1960880" y="396240"/>
                </a:cubicBezTo>
              </a:path>
            </a:pathLst>
          </a:custGeom>
          <a:noFill/>
          <a:ln w="38100" cmpd="tri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CF105C0-CB0B-CB14-066B-A58B09259054}"/>
              </a:ext>
            </a:extLst>
          </p:cNvPr>
          <p:cNvSpPr/>
          <p:nvPr/>
        </p:nvSpPr>
        <p:spPr>
          <a:xfrm>
            <a:off x="8442000" y="6251620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7DC073E-B432-5F65-73B8-1547DE83A7C8}"/>
              </a:ext>
            </a:extLst>
          </p:cNvPr>
          <p:cNvSpPr/>
          <p:nvPr/>
        </p:nvSpPr>
        <p:spPr>
          <a:xfrm>
            <a:off x="8840678" y="6029998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269C579-65B7-EF14-F9C9-7659DD10D5EC}"/>
              </a:ext>
            </a:extLst>
          </p:cNvPr>
          <p:cNvSpPr/>
          <p:nvPr/>
        </p:nvSpPr>
        <p:spPr>
          <a:xfrm>
            <a:off x="8867093" y="6433094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D4854E8-ECBF-51E2-5A0F-E660A0CB013E}"/>
              </a:ext>
            </a:extLst>
          </p:cNvPr>
          <p:cNvSpPr/>
          <p:nvPr/>
        </p:nvSpPr>
        <p:spPr>
          <a:xfrm>
            <a:off x="9412077" y="6022530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4E2B428-A2AC-66A2-D8C8-69A5010E3E72}"/>
              </a:ext>
            </a:extLst>
          </p:cNvPr>
          <p:cNvSpPr/>
          <p:nvPr/>
        </p:nvSpPr>
        <p:spPr>
          <a:xfrm>
            <a:off x="9400592" y="6433094"/>
            <a:ext cx="123582" cy="1123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CEED9FC-F694-EDB1-7E60-DF4DAAF09C8E}"/>
              </a:ext>
            </a:extLst>
          </p:cNvPr>
          <p:cNvCxnSpPr>
            <a:cxnSpLocks/>
            <a:endCxn id="135" idx="3"/>
          </p:cNvCxnSpPr>
          <p:nvPr/>
        </p:nvCxnSpPr>
        <p:spPr>
          <a:xfrm flipV="1">
            <a:off x="8539231" y="6125924"/>
            <a:ext cx="319545" cy="142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7039CE3-DA8A-5DF1-3D8B-E126D7CD090F}"/>
              </a:ext>
            </a:extLst>
          </p:cNvPr>
          <p:cNvCxnSpPr>
            <a:stCxn id="134" idx="6"/>
            <a:endCxn id="136" idx="1"/>
          </p:cNvCxnSpPr>
          <p:nvPr/>
        </p:nvCxnSpPr>
        <p:spPr>
          <a:xfrm>
            <a:off x="8565582" y="6307812"/>
            <a:ext cx="319609" cy="141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4D6BB0E-5ADE-29C9-CCCE-90224D59E895}"/>
              </a:ext>
            </a:extLst>
          </p:cNvPr>
          <p:cNvCxnSpPr>
            <a:stCxn id="135" idx="0"/>
            <a:endCxn id="138" idx="1"/>
          </p:cNvCxnSpPr>
          <p:nvPr/>
        </p:nvCxnSpPr>
        <p:spPr>
          <a:xfrm>
            <a:off x="8902469" y="6029998"/>
            <a:ext cx="516221" cy="419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1E9397D-55E6-02CF-2C38-A09FD4529F3C}"/>
              </a:ext>
            </a:extLst>
          </p:cNvPr>
          <p:cNvCxnSpPr>
            <a:cxnSpLocks/>
            <a:stCxn id="136" idx="7"/>
            <a:endCxn id="137" idx="3"/>
          </p:cNvCxnSpPr>
          <p:nvPr/>
        </p:nvCxnSpPr>
        <p:spPr>
          <a:xfrm flipV="1">
            <a:off x="8972577" y="6118456"/>
            <a:ext cx="457598" cy="331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8221D7C-4D9A-0152-108D-7113D06A7466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8941447" y="6078722"/>
            <a:ext cx="4706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7EA94BA-EF2A-BB70-2FCF-5186F676E03F}"/>
              </a:ext>
            </a:extLst>
          </p:cNvPr>
          <p:cNvCxnSpPr>
            <a:stCxn id="136" idx="2"/>
            <a:endCxn id="138" idx="2"/>
          </p:cNvCxnSpPr>
          <p:nvPr/>
        </p:nvCxnSpPr>
        <p:spPr>
          <a:xfrm>
            <a:off x="8867093" y="6489286"/>
            <a:ext cx="5334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EA292E11-15A2-3D88-6D60-F02CFAF6FBB0}"/>
              </a:ext>
            </a:extLst>
          </p:cNvPr>
          <p:cNvSpPr txBox="1"/>
          <p:nvPr/>
        </p:nvSpPr>
        <p:spPr>
          <a:xfrm>
            <a:off x="8094093" y="611845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C871644-AC1F-2A6F-F694-6A78A53FD6C3}"/>
              </a:ext>
            </a:extLst>
          </p:cNvPr>
          <p:cNvSpPr txBox="1"/>
          <p:nvPr/>
        </p:nvSpPr>
        <p:spPr>
          <a:xfrm>
            <a:off x="7953737" y="298612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A00E361-A86F-23A8-DBE8-E6A507530D78}"/>
              </a:ext>
            </a:extLst>
          </p:cNvPr>
          <p:cNvSpPr txBox="1"/>
          <p:nvPr/>
        </p:nvSpPr>
        <p:spPr>
          <a:xfrm>
            <a:off x="7999457" y="45145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</p:spTree>
    <p:extLst>
      <p:ext uri="{BB962C8B-B14F-4D97-AF65-F5344CB8AC3E}">
        <p14:creationId xmlns:p14="http://schemas.microsoft.com/office/powerpoint/2010/main" val="129891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BD52A4D-6F2D-2B0F-8678-78A59006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C9ED-A1B6-8CCD-D382-F0364FFF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4" y="-135901"/>
            <a:ext cx="7886700" cy="994172"/>
          </a:xfrm>
        </p:spPr>
        <p:txBody>
          <a:bodyPr/>
          <a:lstStyle/>
          <a:p>
            <a:r>
              <a:rPr lang="en-US" dirty="0"/>
              <a:t>Intuition about policy gradients</a:t>
            </a:r>
          </a:p>
        </p:txBody>
      </p:sp>
      <p:pic>
        <p:nvPicPr>
          <p:cNvPr id="28" name="Picture 27" descr="\documentclass{article}&#10;\usepackage{amsmath,amssymb}&#10;\pagestyle{empty}&#10;\begin{document}&#10;&#10;&#10;\begin{align*}&#10;&amp;\nabla_{\theta}V^{\theta}(S0) \approx \frac{1}{|M|} \sum_{e\in M\sim \pi^{\theta}}\biggr(R(e)\nabla_{\theta}\log \pi^{\theta}(e)\biggr)\\&#10;&amp;\text{Update to gradient from episode\ } e \propto R(e)\nabla_{\theta}\log \pi^{\theta}(e)\\&#10;&amp;\theta = \theta +\eta \nabla_{\theta}V^{\theta}(S0)&#10;\end{align*}&#10;\end{document}" title="IguanaTex Bitmap Display">
            <a:extLst>
              <a:ext uri="{FF2B5EF4-FFF2-40B4-BE49-F238E27FC236}">
                <a16:creationId xmlns:a16="http://schemas.microsoft.com/office/drawing/2014/main" id="{0BF9C272-316C-B1BF-68D2-191A13C7A9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80" y="1544622"/>
            <a:ext cx="4640631" cy="1201233"/>
          </a:xfrm>
          <a:prstGeom prst="rect">
            <a:avLst/>
          </a:prstGeom>
          <a:solidFill>
            <a:schemeClr val="bg2">
              <a:alpha val="18000"/>
            </a:schemeClr>
          </a:solidFill>
        </p:spPr>
      </p:pic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DEDCA016-03FF-D326-ED03-72C9382B6F7B}"/>
              </a:ext>
            </a:extLst>
          </p:cNvPr>
          <p:cNvSpPr txBox="1">
            <a:spLocks/>
          </p:cNvSpPr>
          <p:nvPr/>
        </p:nvSpPr>
        <p:spPr>
          <a:xfrm>
            <a:off x="599148" y="3772507"/>
            <a:ext cx="8700300" cy="2238779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Claim: 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R(e) &gt; 0</a:t>
            </a: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:  update to 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</a:t>
            </a: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  increases </a:t>
            </a:r>
            <a:r>
              <a:rPr lang="en-US" sz="8000" baseline="30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</a:t>
            </a: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(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e</a:t>
            </a: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)  (path becomes more probable)</a:t>
            </a:r>
            <a:b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</a:b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            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R(e) &lt; 0 </a:t>
            </a: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: update to 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</a:t>
            </a: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  decreases </a:t>
            </a:r>
            <a:r>
              <a:rPr lang="en-US" sz="8000" baseline="30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</a:t>
            </a: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(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e</a:t>
            </a:r>
            <a:r>
              <a:rPr lang="en-US" sz="8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) (path becomes less probable)</a:t>
            </a:r>
            <a:br>
              <a:rPr lang="en-US" sz="76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</a:br>
            <a:br>
              <a:rPr lang="en-US" sz="76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</a:br>
            <a:endParaRPr kumimoji="0" lang="en-US" sz="8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None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375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07F2EF3-0D23-2ABE-F599-9D02E5650997}"/>
              </a:ext>
            </a:extLst>
          </p:cNvPr>
          <p:cNvGrpSpPr/>
          <p:nvPr/>
        </p:nvGrpSpPr>
        <p:grpSpPr>
          <a:xfrm>
            <a:off x="1385996" y="1191058"/>
            <a:ext cx="2407363" cy="1724657"/>
            <a:chOff x="4560340" y="847229"/>
            <a:chExt cx="2407363" cy="1724657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A2B0AD7-7BD6-F7CD-2B6E-B17E15CB5DB2}"/>
                </a:ext>
              </a:extLst>
            </p:cNvPr>
            <p:cNvSpPr/>
            <p:nvPr/>
          </p:nvSpPr>
          <p:spPr>
            <a:xfrm>
              <a:off x="4698885" y="1187085"/>
              <a:ext cx="2161309" cy="381483"/>
            </a:xfrm>
            <a:custGeom>
              <a:avLst/>
              <a:gdLst>
                <a:gd name="connsiteX0" fmla="*/ 0 w 2161309"/>
                <a:gd name="connsiteY0" fmla="*/ 296429 h 381483"/>
                <a:gd name="connsiteX1" fmla="*/ 766619 w 2161309"/>
                <a:gd name="connsiteY1" fmla="*/ 866 h 381483"/>
                <a:gd name="connsiteX2" fmla="*/ 1468582 w 2161309"/>
                <a:gd name="connsiteY2" fmla="*/ 379557 h 381483"/>
                <a:gd name="connsiteX3" fmla="*/ 2161309 w 2161309"/>
                <a:gd name="connsiteY3" fmla="*/ 120939 h 38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309" h="381483">
                  <a:moveTo>
                    <a:pt x="0" y="296429"/>
                  </a:moveTo>
                  <a:cubicBezTo>
                    <a:pt x="260927" y="141720"/>
                    <a:pt x="521855" y="-12989"/>
                    <a:pt x="766619" y="866"/>
                  </a:cubicBezTo>
                  <a:cubicBezTo>
                    <a:pt x="1011383" y="14721"/>
                    <a:pt x="1236134" y="359545"/>
                    <a:pt x="1468582" y="379557"/>
                  </a:cubicBezTo>
                  <a:cubicBezTo>
                    <a:pt x="1701030" y="399569"/>
                    <a:pt x="1931169" y="260254"/>
                    <a:pt x="2161309" y="120939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552461D-188D-0F87-7DAC-481D1DC79FB5}"/>
                </a:ext>
              </a:extLst>
            </p:cNvPr>
            <p:cNvSpPr/>
            <p:nvPr/>
          </p:nvSpPr>
          <p:spPr>
            <a:xfrm>
              <a:off x="4671176" y="1483515"/>
              <a:ext cx="1468582" cy="1020123"/>
            </a:xfrm>
            <a:custGeom>
              <a:avLst/>
              <a:gdLst>
                <a:gd name="connsiteX0" fmla="*/ 0 w 1468582"/>
                <a:gd name="connsiteY0" fmla="*/ 0 h 1020123"/>
                <a:gd name="connsiteX1" fmla="*/ 508000 w 1468582"/>
                <a:gd name="connsiteY1" fmla="*/ 886691 h 1020123"/>
                <a:gd name="connsiteX2" fmla="*/ 1200728 w 1468582"/>
                <a:gd name="connsiteY2" fmla="*/ 1016000 h 1020123"/>
                <a:gd name="connsiteX3" fmla="*/ 1468582 w 1468582"/>
                <a:gd name="connsiteY3" fmla="*/ 886691 h 102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82" h="1020123">
                  <a:moveTo>
                    <a:pt x="0" y="0"/>
                  </a:moveTo>
                  <a:cubicBezTo>
                    <a:pt x="153939" y="358679"/>
                    <a:pt x="307879" y="717358"/>
                    <a:pt x="508000" y="886691"/>
                  </a:cubicBezTo>
                  <a:cubicBezTo>
                    <a:pt x="708121" y="1056024"/>
                    <a:pt x="1040631" y="1016000"/>
                    <a:pt x="1200728" y="1016000"/>
                  </a:cubicBezTo>
                  <a:cubicBezTo>
                    <a:pt x="1360825" y="1016000"/>
                    <a:pt x="1414703" y="951345"/>
                    <a:pt x="1468582" y="886691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39673F3-3EC6-112B-D623-8544AF238CCF}"/>
                </a:ext>
              </a:extLst>
            </p:cNvPr>
            <p:cNvSpPr/>
            <p:nvPr/>
          </p:nvSpPr>
          <p:spPr>
            <a:xfrm>
              <a:off x="4560340" y="1450225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8C7CDD6-6759-2437-57F9-A16B7E45B94C}"/>
                </a:ext>
              </a:extLst>
            </p:cNvPr>
            <p:cNvSpPr/>
            <p:nvPr/>
          </p:nvSpPr>
          <p:spPr>
            <a:xfrm>
              <a:off x="4986720" y="1232869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2B87D66-6938-AE10-71EC-ABA3E6BC6DD0}"/>
                </a:ext>
              </a:extLst>
            </p:cNvPr>
            <p:cNvSpPr/>
            <p:nvPr/>
          </p:nvSpPr>
          <p:spPr>
            <a:xfrm>
              <a:off x="5577095" y="1169079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F3DD4F3-F07A-2600-E3B9-3F803996D054}"/>
                </a:ext>
              </a:extLst>
            </p:cNvPr>
            <p:cNvSpPr/>
            <p:nvPr/>
          </p:nvSpPr>
          <p:spPr>
            <a:xfrm>
              <a:off x="6070485" y="1509397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F99413C-B353-8380-FEA4-7A91F7289190}"/>
                </a:ext>
              </a:extLst>
            </p:cNvPr>
            <p:cNvSpPr txBox="1"/>
            <p:nvPr/>
          </p:nvSpPr>
          <p:spPr>
            <a:xfrm>
              <a:off x="5612021" y="847229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</a:t>
              </a:r>
              <a:r>
                <a:rPr kumimoji="0" lang="en-US" sz="1800" b="0" i="1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0" lang="en-US" sz="1800" b="0" i="1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(e)</a:t>
              </a:r>
              <a:endParaRPr kumimoji="0" lang="en-US" sz="18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67E6342-5FB2-27C2-DFFC-AF8B2895BD1B}"/>
                </a:ext>
              </a:extLst>
            </p:cNvPr>
            <p:cNvSpPr txBox="1"/>
            <p:nvPr/>
          </p:nvSpPr>
          <p:spPr>
            <a:xfrm>
              <a:off x="6345092" y="10482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rgbClr val="000000"/>
                  </a:solidFill>
                  <a:latin typeface="Calibri" panose="020F0502020204030204"/>
                  <a:sym typeface="Symbol" panose="05050102010706020507" pitchFamily="18" charset="2"/>
                </a:rPr>
                <a:t>e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AC5102-0885-627E-92DC-06E18C2F4335}"/>
                </a:ext>
              </a:extLst>
            </p:cNvPr>
            <p:cNvSpPr/>
            <p:nvPr/>
          </p:nvSpPr>
          <p:spPr>
            <a:xfrm>
              <a:off x="4800550" y="1868201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F7C6CB7-2354-BDA2-49AF-2C5C266B464C}"/>
                </a:ext>
              </a:extLst>
            </p:cNvPr>
            <p:cNvSpPr/>
            <p:nvPr/>
          </p:nvSpPr>
          <p:spPr>
            <a:xfrm>
              <a:off x="5092310" y="2308798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91C961-DB4A-E4C9-AE7F-C63644282F1E}"/>
                </a:ext>
              </a:extLst>
            </p:cNvPr>
            <p:cNvSpPr/>
            <p:nvPr/>
          </p:nvSpPr>
          <p:spPr>
            <a:xfrm>
              <a:off x="5626338" y="2444306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58E360A-E7AB-EA51-4AB3-664AB1A66192}"/>
                </a:ext>
              </a:extLst>
            </p:cNvPr>
            <p:cNvSpPr/>
            <p:nvPr/>
          </p:nvSpPr>
          <p:spPr>
            <a:xfrm>
              <a:off x="6829158" y="1232869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0451E9-762F-8131-95C0-4B79388CA38E}"/>
                </a:ext>
              </a:extLst>
            </p:cNvPr>
            <p:cNvSpPr/>
            <p:nvPr/>
          </p:nvSpPr>
          <p:spPr>
            <a:xfrm>
              <a:off x="6130232" y="2274446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8" name="Picture 67" descr="\documentclass{article}&#10;\usepackage{amsmath}&#10;\pagestyle{empty}&#10;\begin{document}&#10;&#10;\noindent&#10;Proof: Assume $\theta$ is scalar; the proof for vector $\theta$ applies the proof below dimension by dimension.&#10;&#10;Suppose $R(e) {&gt;} 0$. If $\nabla_{\theta}\log \pi^{\theta}(e) {&gt;} 0$, then $\nabla_{\theta}V^{\theta}(S0)$ increases so $\theta$ increases. Therefore $\log \pi^{\theta}(e)$ increases. Since $\log$ is monotonic, this means  $\pi^{\theta}(e)$ increases. The argument for $\nabla_{\theta}\log \pi^{\theta}(e) {&lt;} 0$ is similar.&#10;&#10;The proof for $R(e) {&lt;} 0$ is similar.&#10;\end{document}" title="IguanaTex Bitmap Display">
            <a:extLst>
              <a:ext uri="{FF2B5EF4-FFF2-40B4-BE49-F238E27FC236}">
                <a16:creationId xmlns:a16="http://schemas.microsoft.com/office/drawing/2014/main" id="{E878302A-92A1-F053-2B31-5C79683054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3" y="4631080"/>
            <a:ext cx="7558636" cy="157544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BE4F599-DD5B-78E5-9724-824ADF743EEA}"/>
              </a:ext>
            </a:extLst>
          </p:cNvPr>
          <p:cNvSpPr txBox="1"/>
          <p:nvPr/>
        </p:nvSpPr>
        <p:spPr>
          <a:xfrm>
            <a:off x="2249924" y="172851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R(e)</a:t>
            </a:r>
          </a:p>
        </p:txBody>
      </p:sp>
    </p:spTree>
    <p:extLst>
      <p:ext uri="{BB962C8B-B14F-4D97-AF65-F5344CB8AC3E}">
        <p14:creationId xmlns:p14="http://schemas.microsoft.com/office/powerpoint/2010/main" val="30854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3C1C038-D2B1-F137-C367-A328D8814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B3D0-3684-DBA1-9783-D42D3AA0B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4" y="-135901"/>
            <a:ext cx="7886700" cy="994172"/>
          </a:xfrm>
        </p:spPr>
        <p:txBody>
          <a:bodyPr/>
          <a:lstStyle/>
          <a:p>
            <a:r>
              <a:rPr lang="en-US" dirty="0"/>
              <a:t>Inefficiency in REINFORCE</a:t>
            </a:r>
          </a:p>
        </p:txBody>
      </p:sp>
      <p:pic>
        <p:nvPicPr>
          <p:cNvPr id="28" name="Picture 27" descr="\documentclass{article}&#10;\usepackage{amsmath,amssymb}&#10;\pagestyle{empty}&#10;\begin{document}&#10;&#10;&#10;\begin{align*}&#10;&amp;\nabla_{\theta}V^{\theta}(S0) \approx \frac{1}{|M|} \sum_{e\in M\sim \pi^{\theta}}\biggr(R(e)\nabla_{\theta}\log \pi^{\theta}(e)\biggr)\\&#10;&amp;\text{Update to gradient from episode\ } e \propto R(e)\nabla_{\theta}\log \pi^{\theta}(e)\\&#10;&amp;\theta = \theta +\eta \nabla_{\theta}V^{\theta}(S0)&#10;\end{align*}&#10;\end{document}" title="IguanaTex Bitmap Display">
            <a:extLst>
              <a:ext uri="{FF2B5EF4-FFF2-40B4-BE49-F238E27FC236}">
                <a16:creationId xmlns:a16="http://schemas.microsoft.com/office/drawing/2014/main" id="{8EEF2489-0D9A-EE27-F056-D84B46B8E5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12" y="1260377"/>
            <a:ext cx="4640631" cy="1201233"/>
          </a:xfrm>
          <a:prstGeom prst="rect">
            <a:avLst/>
          </a:prstGeom>
          <a:solidFill>
            <a:schemeClr val="bg2">
              <a:alpha val="18000"/>
            </a:schemeClr>
          </a:solidFill>
        </p:spPr>
      </p:pic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610DD2BE-C3DF-710C-CC3B-20AB8CB222F7}"/>
              </a:ext>
            </a:extLst>
          </p:cNvPr>
          <p:cNvSpPr txBox="1">
            <a:spLocks/>
          </p:cNvSpPr>
          <p:nvPr/>
        </p:nvSpPr>
        <p:spPr>
          <a:xfrm>
            <a:off x="3610472" y="2737223"/>
            <a:ext cx="7483337" cy="75507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R(e) &gt; 0:  update to   increases </a:t>
            </a:r>
            <a:r>
              <a:rPr lang="en-US" sz="8000" i="1" baseline="30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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(e)  (path becomes more probable)</a:t>
            </a:r>
            <a:b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</a:b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R(e) &lt; 0 : update to 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  decreases </a:t>
            </a:r>
            <a:r>
              <a:rPr lang="en-US" sz="8000" i="1" baseline="30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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(e) (path becomes less probable)</a:t>
            </a:r>
            <a:b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</a:br>
            <a:br>
              <a:rPr lang="en-US" sz="7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</a:br>
            <a:endParaRPr kumimoji="0" lang="en-US" sz="8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None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375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3F1497-33CB-4211-7DCD-755BB0018BCB}"/>
              </a:ext>
            </a:extLst>
          </p:cNvPr>
          <p:cNvGrpSpPr/>
          <p:nvPr/>
        </p:nvGrpSpPr>
        <p:grpSpPr>
          <a:xfrm>
            <a:off x="1076036" y="988545"/>
            <a:ext cx="2744755" cy="1642925"/>
            <a:chOff x="4222948" y="928961"/>
            <a:chExt cx="2744755" cy="164292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5605A8B-384D-C3CD-F33A-838E9DF90A19}"/>
                </a:ext>
              </a:extLst>
            </p:cNvPr>
            <p:cNvSpPr/>
            <p:nvPr/>
          </p:nvSpPr>
          <p:spPr>
            <a:xfrm>
              <a:off x="4698885" y="1187085"/>
              <a:ext cx="2161309" cy="381483"/>
            </a:xfrm>
            <a:custGeom>
              <a:avLst/>
              <a:gdLst>
                <a:gd name="connsiteX0" fmla="*/ 0 w 2161309"/>
                <a:gd name="connsiteY0" fmla="*/ 296429 h 381483"/>
                <a:gd name="connsiteX1" fmla="*/ 766619 w 2161309"/>
                <a:gd name="connsiteY1" fmla="*/ 866 h 381483"/>
                <a:gd name="connsiteX2" fmla="*/ 1468582 w 2161309"/>
                <a:gd name="connsiteY2" fmla="*/ 379557 h 381483"/>
                <a:gd name="connsiteX3" fmla="*/ 2161309 w 2161309"/>
                <a:gd name="connsiteY3" fmla="*/ 120939 h 38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309" h="381483">
                  <a:moveTo>
                    <a:pt x="0" y="296429"/>
                  </a:moveTo>
                  <a:cubicBezTo>
                    <a:pt x="260927" y="141720"/>
                    <a:pt x="521855" y="-12989"/>
                    <a:pt x="766619" y="866"/>
                  </a:cubicBezTo>
                  <a:cubicBezTo>
                    <a:pt x="1011383" y="14721"/>
                    <a:pt x="1236134" y="359545"/>
                    <a:pt x="1468582" y="379557"/>
                  </a:cubicBezTo>
                  <a:cubicBezTo>
                    <a:pt x="1701030" y="399569"/>
                    <a:pt x="1931169" y="260254"/>
                    <a:pt x="2161309" y="120939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C5A7AF8-1CE8-A85B-CDAE-705D3CAED04D}"/>
                </a:ext>
              </a:extLst>
            </p:cNvPr>
            <p:cNvSpPr/>
            <p:nvPr/>
          </p:nvSpPr>
          <p:spPr>
            <a:xfrm>
              <a:off x="4671176" y="1483515"/>
              <a:ext cx="1468582" cy="1020123"/>
            </a:xfrm>
            <a:custGeom>
              <a:avLst/>
              <a:gdLst>
                <a:gd name="connsiteX0" fmla="*/ 0 w 1468582"/>
                <a:gd name="connsiteY0" fmla="*/ 0 h 1020123"/>
                <a:gd name="connsiteX1" fmla="*/ 508000 w 1468582"/>
                <a:gd name="connsiteY1" fmla="*/ 886691 h 1020123"/>
                <a:gd name="connsiteX2" fmla="*/ 1200728 w 1468582"/>
                <a:gd name="connsiteY2" fmla="*/ 1016000 h 1020123"/>
                <a:gd name="connsiteX3" fmla="*/ 1468582 w 1468582"/>
                <a:gd name="connsiteY3" fmla="*/ 886691 h 102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82" h="1020123">
                  <a:moveTo>
                    <a:pt x="0" y="0"/>
                  </a:moveTo>
                  <a:cubicBezTo>
                    <a:pt x="153939" y="358679"/>
                    <a:pt x="307879" y="717358"/>
                    <a:pt x="508000" y="886691"/>
                  </a:cubicBezTo>
                  <a:cubicBezTo>
                    <a:pt x="708121" y="1056024"/>
                    <a:pt x="1040631" y="1016000"/>
                    <a:pt x="1200728" y="1016000"/>
                  </a:cubicBezTo>
                  <a:cubicBezTo>
                    <a:pt x="1360825" y="1016000"/>
                    <a:pt x="1414703" y="951345"/>
                    <a:pt x="1468582" y="886691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179ABD9-BD80-0FA4-08F0-540E50CE1D90}"/>
                </a:ext>
              </a:extLst>
            </p:cNvPr>
            <p:cNvSpPr/>
            <p:nvPr/>
          </p:nvSpPr>
          <p:spPr>
            <a:xfrm>
              <a:off x="4560340" y="1450225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29E5BD0-6F22-A7AC-B422-E651AADFA4A8}"/>
                </a:ext>
              </a:extLst>
            </p:cNvPr>
            <p:cNvSpPr/>
            <p:nvPr/>
          </p:nvSpPr>
          <p:spPr>
            <a:xfrm>
              <a:off x="4986720" y="1232869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4C44556-B893-C3D2-2D67-897C9F621E0A}"/>
                </a:ext>
              </a:extLst>
            </p:cNvPr>
            <p:cNvSpPr/>
            <p:nvPr/>
          </p:nvSpPr>
          <p:spPr>
            <a:xfrm>
              <a:off x="5577095" y="1169079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CEADD5-CADB-CBE7-29B8-51744658F504}"/>
                </a:ext>
              </a:extLst>
            </p:cNvPr>
            <p:cNvSpPr/>
            <p:nvPr/>
          </p:nvSpPr>
          <p:spPr>
            <a:xfrm>
              <a:off x="6070485" y="1509397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253C371-BB50-E165-8CED-3E8D5872EE1E}"/>
                </a:ext>
              </a:extLst>
            </p:cNvPr>
            <p:cNvSpPr txBox="1"/>
            <p:nvPr/>
          </p:nvSpPr>
          <p:spPr>
            <a:xfrm>
              <a:off x="4222948" y="928961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</a:t>
              </a:r>
              <a:r>
                <a:rPr kumimoji="0" lang="en-US" sz="1800" b="0" i="1" u="none" strike="noStrike" kern="1200" cap="none" spc="0" normalizeH="0" baseline="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0" lang="en-US" sz="1800" b="0" i="1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(e1)</a:t>
              </a:r>
              <a:endParaRPr kumimoji="0" lang="en-US" sz="1800" b="0" i="1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8BBAA1C-0277-3A83-0A3E-D7BE083585F6}"/>
                </a:ext>
              </a:extLst>
            </p:cNvPr>
            <p:cNvSpPr txBox="1"/>
            <p:nvPr/>
          </p:nvSpPr>
          <p:spPr>
            <a:xfrm>
              <a:off x="6345092" y="1048203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rgbClr val="000000"/>
                  </a:solidFill>
                  <a:latin typeface="Calibri" panose="020F0502020204030204"/>
                  <a:sym typeface="Symbol" panose="05050102010706020507" pitchFamily="18" charset="2"/>
                </a:rPr>
                <a:t>e1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EE1936E-B596-9E17-1AFD-F3692E703E44}"/>
                </a:ext>
              </a:extLst>
            </p:cNvPr>
            <p:cNvSpPr/>
            <p:nvPr/>
          </p:nvSpPr>
          <p:spPr>
            <a:xfrm>
              <a:off x="4800550" y="1868201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0D36F6-2A7A-C6EC-B10B-B749B9B5B2BA}"/>
                </a:ext>
              </a:extLst>
            </p:cNvPr>
            <p:cNvSpPr/>
            <p:nvPr/>
          </p:nvSpPr>
          <p:spPr>
            <a:xfrm>
              <a:off x="5092310" y="2308798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52EC6D-798E-80B3-FAF6-D651A5B8FA8D}"/>
                </a:ext>
              </a:extLst>
            </p:cNvPr>
            <p:cNvSpPr/>
            <p:nvPr/>
          </p:nvSpPr>
          <p:spPr>
            <a:xfrm>
              <a:off x="5626338" y="2444306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128A0E8-5A02-61A6-07A2-1E84972A38D5}"/>
                </a:ext>
              </a:extLst>
            </p:cNvPr>
            <p:cNvSpPr/>
            <p:nvPr/>
          </p:nvSpPr>
          <p:spPr>
            <a:xfrm>
              <a:off x="6829158" y="1232869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4E116E1-002E-46E9-8B05-E6833ED7D6D3}"/>
                </a:ext>
              </a:extLst>
            </p:cNvPr>
            <p:cNvSpPr/>
            <p:nvPr/>
          </p:nvSpPr>
          <p:spPr>
            <a:xfrm>
              <a:off x="6130232" y="2274446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63EC1A-E3A3-3D43-E23A-A183C74834B0}"/>
              </a:ext>
            </a:extLst>
          </p:cNvPr>
          <p:cNvSpPr txBox="1"/>
          <p:nvPr/>
        </p:nvSpPr>
        <p:spPr>
          <a:xfrm>
            <a:off x="1805850" y="1474851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R(e1) =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0A496-E0E0-2916-344F-35C3B92966D6}"/>
              </a:ext>
            </a:extLst>
          </p:cNvPr>
          <p:cNvSpPr txBox="1"/>
          <p:nvPr/>
        </p:nvSpPr>
        <p:spPr>
          <a:xfrm>
            <a:off x="952324" y="186849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</a:t>
            </a:r>
            <a:r>
              <a:rPr kumimoji="0" lang="en-US" sz="1800" b="0" i="1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sz="1800" b="0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(e2)</a:t>
            </a:r>
            <a:endParaRPr kumimoji="0" lang="en-US" sz="1800" b="0" i="1" u="none" strike="noStrike" kern="120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1B349-04BD-0A65-09AB-0CA173056D10}"/>
              </a:ext>
            </a:extLst>
          </p:cNvPr>
          <p:cNvSpPr txBox="1"/>
          <p:nvPr/>
        </p:nvSpPr>
        <p:spPr>
          <a:xfrm>
            <a:off x="2793624" y="248494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rgbClr val="000000"/>
                </a:solidFill>
                <a:latin typeface="Calibri" panose="020F0502020204030204"/>
                <a:sym typeface="Symbol" panose="05050102010706020507" pitchFamily="18" charset="2"/>
              </a:rPr>
              <a:t>e2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84C54-10CE-6651-A906-8CC890DD6B09}"/>
              </a:ext>
            </a:extLst>
          </p:cNvPr>
          <p:cNvSpPr txBox="1"/>
          <p:nvPr/>
        </p:nvSpPr>
        <p:spPr>
          <a:xfrm>
            <a:off x="1954392" y="2125035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R(e2) = 2</a:t>
            </a:r>
          </a:p>
        </p:txBody>
      </p:sp>
      <p:sp>
        <p:nvSpPr>
          <p:cNvPr id="7" name="Google Shape;578;p39">
            <a:extLst>
              <a:ext uri="{FF2B5EF4-FFF2-40B4-BE49-F238E27FC236}">
                <a16:creationId xmlns:a16="http://schemas.microsoft.com/office/drawing/2014/main" id="{7E0F1E95-D40F-D45B-AFE9-3843885F36FB}"/>
              </a:ext>
            </a:extLst>
          </p:cNvPr>
          <p:cNvSpPr txBox="1">
            <a:spLocks/>
          </p:cNvSpPr>
          <p:nvPr/>
        </p:nvSpPr>
        <p:spPr>
          <a:xfrm>
            <a:off x="243045" y="3570681"/>
            <a:ext cx="7483337" cy="29576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ts val="1300"/>
              <a:buNone/>
            </a:pPr>
            <a:r>
              <a:rPr lang="en-US" sz="2900" dirty="0">
                <a:solidFill>
                  <a:schemeClr val="dk1"/>
                </a:solidFill>
                <a:latin typeface="+mj-lt"/>
              </a:rPr>
              <a:t>Gradient ascent should converge to </a:t>
            </a:r>
            <a:r>
              <a:rPr lang="en-US" sz="2900" i="1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</a:t>
            </a:r>
            <a:r>
              <a:rPr lang="en-US" sz="2900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  that maximizes </a:t>
            </a:r>
            <a:r>
              <a:rPr lang="en-US" sz="2900" i="1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</a:t>
            </a:r>
            <a:r>
              <a:rPr lang="en-US" sz="2900" i="1" baseline="30000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</a:t>
            </a:r>
            <a:r>
              <a:rPr lang="en-US" sz="2900" i="1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(e1)</a:t>
            </a:r>
          </a:p>
          <a:p>
            <a:pPr marL="0" indent="0">
              <a:buSzPts val="1300"/>
              <a:buNone/>
            </a:pPr>
            <a:r>
              <a:rPr lang="en-US" sz="2900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However, whenever e2 is sampled, it pulls probabilities to itself since R(e2) &gt; 0. </a:t>
            </a:r>
          </a:p>
          <a:p>
            <a:pPr marL="0" indent="0">
              <a:buSzPts val="1300"/>
              <a:buNone/>
            </a:pPr>
            <a:r>
              <a:rPr lang="en-US" sz="2900" b="1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Result:  updates are noisy, and convergence is slow.  </a:t>
            </a:r>
          </a:p>
          <a:p>
            <a:pPr marL="0" indent="0">
              <a:buSzPts val="1300"/>
              <a:buNone/>
            </a:pPr>
            <a:r>
              <a:rPr lang="en-US" sz="2900" dirty="0">
                <a:solidFill>
                  <a:srgbClr val="FF0000"/>
                </a:solidFill>
                <a:latin typeface="+mj-lt"/>
              </a:rPr>
              <a:t>Intuitively, REINFORCE has no “memory” of past episodes (history)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except to the extent that they are incorporated implicitly into </a:t>
            </a:r>
            <a:r>
              <a:rPr lang="en-US" sz="2800" i="1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</a:t>
            </a:r>
            <a:r>
              <a:rPr lang="en-US" sz="2800" i="1" baseline="30000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</a:t>
            </a:r>
            <a:endParaRPr lang="en-US" sz="2800" i="1" baseline="30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7" name="Picture 26" descr="A person and person lying in bed on a beach&#10;&#10;AI-generated content may be incorrect.">
            <a:extLst>
              <a:ext uri="{FF2B5EF4-FFF2-40B4-BE49-F238E27FC236}">
                <a16:creationId xmlns:a16="http://schemas.microsoft.com/office/drawing/2014/main" id="{84DD5569-A0A8-91BF-9228-9B7F5ACD2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17" y="3379213"/>
            <a:ext cx="4336909" cy="28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7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CCA24B4-0D3A-E281-7A6E-A075BDF57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07A6-9B6F-D619-14C5-B22203C1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4" y="-135901"/>
            <a:ext cx="7886700" cy="994172"/>
          </a:xfrm>
        </p:spPr>
        <p:txBody>
          <a:bodyPr/>
          <a:lstStyle/>
          <a:p>
            <a:r>
              <a:rPr lang="en-US" dirty="0"/>
              <a:t>Intuitive idea of baseline</a:t>
            </a:r>
          </a:p>
        </p:txBody>
      </p:sp>
      <p:pic>
        <p:nvPicPr>
          <p:cNvPr id="28" name="Picture 27" descr="\documentclass{article}&#10;\usepackage{amsmath,amssymb}&#10;\pagestyle{empty}&#10;\begin{document}&#10;&#10;&#10;\begin{align*}&#10;&amp;\nabla_{\theta}V^{\theta}(S0) \approx \frac{1}{|M|} \sum_{e\in M\sim \pi^{\theta}}\biggr(R(e)\nabla_{\theta}\log \pi^{\theta}(e)\biggr)\\&#10;&amp;\text{Update to gradient from episode\ } e \propto R(e)\nabla_{\theta}\log \pi^{\theta}(e)\\&#10;&amp;\theta = \theta +\eta \nabla_{\theta}V^{\theta}(S0)&#10;\end{align*}&#10;\end{document}" title="IguanaTex Bitmap Display">
            <a:extLst>
              <a:ext uri="{FF2B5EF4-FFF2-40B4-BE49-F238E27FC236}">
                <a16:creationId xmlns:a16="http://schemas.microsoft.com/office/drawing/2014/main" id="{CD2DAF2B-756C-9529-4EE2-8F166B516F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12" y="1260377"/>
            <a:ext cx="4640631" cy="1201233"/>
          </a:xfrm>
          <a:prstGeom prst="rect">
            <a:avLst/>
          </a:prstGeom>
          <a:solidFill>
            <a:schemeClr val="bg2">
              <a:alpha val="18000"/>
            </a:schemeClr>
          </a:solidFill>
        </p:spPr>
      </p:pic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6F416B27-BC88-F42A-24E5-0BADF0372C4E}"/>
              </a:ext>
            </a:extLst>
          </p:cNvPr>
          <p:cNvSpPr txBox="1">
            <a:spLocks/>
          </p:cNvSpPr>
          <p:nvPr/>
        </p:nvSpPr>
        <p:spPr>
          <a:xfrm>
            <a:off x="3610472" y="2737223"/>
            <a:ext cx="7483337" cy="75507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R(e) &gt; 0:  update to   increases </a:t>
            </a:r>
            <a:r>
              <a:rPr lang="en-US" sz="8000" i="1" baseline="30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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(e)  (path becomes more probable)</a:t>
            </a:r>
            <a:b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</a:b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R(e) &lt; 0 : update to 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  decreases </a:t>
            </a:r>
            <a:r>
              <a:rPr lang="en-US" sz="8000" i="1" baseline="30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</a:t>
            </a:r>
            <a: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  <a:t>(e) (path becomes less probable)</a:t>
            </a:r>
            <a:br>
              <a:rPr lang="en-US" sz="80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sym typeface="Symbol" panose="05050102010706020507" pitchFamily="18" charset="2"/>
              </a:rPr>
            </a:br>
            <a:br>
              <a:rPr lang="en-US" sz="7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</a:br>
            <a:endParaRPr kumimoji="0" lang="en-US" sz="8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None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375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91584F-3655-5377-EA8B-7B760DA7CB35}"/>
              </a:ext>
            </a:extLst>
          </p:cNvPr>
          <p:cNvGrpSpPr/>
          <p:nvPr/>
        </p:nvGrpSpPr>
        <p:grpSpPr>
          <a:xfrm>
            <a:off x="1076036" y="988545"/>
            <a:ext cx="2744755" cy="1642925"/>
            <a:chOff x="4222948" y="928961"/>
            <a:chExt cx="2744755" cy="164292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3BBB104-8FC7-EBC9-AC12-936A7C142A31}"/>
                </a:ext>
              </a:extLst>
            </p:cNvPr>
            <p:cNvSpPr/>
            <p:nvPr/>
          </p:nvSpPr>
          <p:spPr>
            <a:xfrm>
              <a:off x="4698885" y="1187085"/>
              <a:ext cx="2161309" cy="381483"/>
            </a:xfrm>
            <a:custGeom>
              <a:avLst/>
              <a:gdLst>
                <a:gd name="connsiteX0" fmla="*/ 0 w 2161309"/>
                <a:gd name="connsiteY0" fmla="*/ 296429 h 381483"/>
                <a:gd name="connsiteX1" fmla="*/ 766619 w 2161309"/>
                <a:gd name="connsiteY1" fmla="*/ 866 h 381483"/>
                <a:gd name="connsiteX2" fmla="*/ 1468582 w 2161309"/>
                <a:gd name="connsiteY2" fmla="*/ 379557 h 381483"/>
                <a:gd name="connsiteX3" fmla="*/ 2161309 w 2161309"/>
                <a:gd name="connsiteY3" fmla="*/ 120939 h 38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309" h="381483">
                  <a:moveTo>
                    <a:pt x="0" y="296429"/>
                  </a:moveTo>
                  <a:cubicBezTo>
                    <a:pt x="260927" y="141720"/>
                    <a:pt x="521855" y="-12989"/>
                    <a:pt x="766619" y="866"/>
                  </a:cubicBezTo>
                  <a:cubicBezTo>
                    <a:pt x="1011383" y="14721"/>
                    <a:pt x="1236134" y="359545"/>
                    <a:pt x="1468582" y="379557"/>
                  </a:cubicBezTo>
                  <a:cubicBezTo>
                    <a:pt x="1701030" y="399569"/>
                    <a:pt x="1931169" y="260254"/>
                    <a:pt x="2161309" y="120939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32D3F9D-843A-92A0-9DC8-2E9BBEE5BA8E}"/>
                </a:ext>
              </a:extLst>
            </p:cNvPr>
            <p:cNvSpPr/>
            <p:nvPr/>
          </p:nvSpPr>
          <p:spPr>
            <a:xfrm>
              <a:off x="4671176" y="1483515"/>
              <a:ext cx="1468582" cy="1020123"/>
            </a:xfrm>
            <a:custGeom>
              <a:avLst/>
              <a:gdLst>
                <a:gd name="connsiteX0" fmla="*/ 0 w 1468582"/>
                <a:gd name="connsiteY0" fmla="*/ 0 h 1020123"/>
                <a:gd name="connsiteX1" fmla="*/ 508000 w 1468582"/>
                <a:gd name="connsiteY1" fmla="*/ 886691 h 1020123"/>
                <a:gd name="connsiteX2" fmla="*/ 1200728 w 1468582"/>
                <a:gd name="connsiteY2" fmla="*/ 1016000 h 1020123"/>
                <a:gd name="connsiteX3" fmla="*/ 1468582 w 1468582"/>
                <a:gd name="connsiteY3" fmla="*/ 886691 h 102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582" h="1020123">
                  <a:moveTo>
                    <a:pt x="0" y="0"/>
                  </a:moveTo>
                  <a:cubicBezTo>
                    <a:pt x="153939" y="358679"/>
                    <a:pt x="307879" y="717358"/>
                    <a:pt x="508000" y="886691"/>
                  </a:cubicBezTo>
                  <a:cubicBezTo>
                    <a:pt x="708121" y="1056024"/>
                    <a:pt x="1040631" y="1016000"/>
                    <a:pt x="1200728" y="1016000"/>
                  </a:cubicBezTo>
                  <a:cubicBezTo>
                    <a:pt x="1360825" y="1016000"/>
                    <a:pt x="1414703" y="951345"/>
                    <a:pt x="1468582" y="886691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23A2F2C-22BD-B6FA-C1DB-49FFC65140D8}"/>
                </a:ext>
              </a:extLst>
            </p:cNvPr>
            <p:cNvSpPr/>
            <p:nvPr/>
          </p:nvSpPr>
          <p:spPr>
            <a:xfrm>
              <a:off x="4560340" y="1450225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CC74848-D3C9-75FB-9BD2-4481FA5FB7F9}"/>
                </a:ext>
              </a:extLst>
            </p:cNvPr>
            <p:cNvSpPr/>
            <p:nvPr/>
          </p:nvSpPr>
          <p:spPr>
            <a:xfrm>
              <a:off x="4986720" y="1232869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E02B5A3-43AD-C72C-1E61-4E773293E74F}"/>
                </a:ext>
              </a:extLst>
            </p:cNvPr>
            <p:cNvSpPr/>
            <p:nvPr/>
          </p:nvSpPr>
          <p:spPr>
            <a:xfrm>
              <a:off x="5577095" y="1169079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5476D85-BA2E-DD8E-4D14-56EA0EC8BD57}"/>
                </a:ext>
              </a:extLst>
            </p:cNvPr>
            <p:cNvSpPr/>
            <p:nvPr/>
          </p:nvSpPr>
          <p:spPr>
            <a:xfrm>
              <a:off x="6070485" y="1509397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E209209-94FF-DB4E-AA9C-524C3DD7CBFF}"/>
                </a:ext>
              </a:extLst>
            </p:cNvPr>
            <p:cNvSpPr txBox="1"/>
            <p:nvPr/>
          </p:nvSpPr>
          <p:spPr>
            <a:xfrm>
              <a:off x="4222948" y="928961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</a:t>
              </a:r>
              <a:r>
                <a:rPr kumimoji="0" lang="en-US" sz="1800" b="0" i="1" u="none" strike="noStrike" kern="1200" cap="none" spc="0" normalizeH="0" baseline="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0" lang="en-US" sz="1800" b="0" i="1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(e1)</a:t>
              </a:r>
              <a:endParaRPr kumimoji="0" lang="en-US" sz="1800" b="0" i="1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D9164C0-5476-4334-9173-4B01E3296DAD}"/>
                </a:ext>
              </a:extLst>
            </p:cNvPr>
            <p:cNvSpPr txBox="1"/>
            <p:nvPr/>
          </p:nvSpPr>
          <p:spPr>
            <a:xfrm>
              <a:off x="6345092" y="1048203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rgbClr val="000000"/>
                  </a:solidFill>
                  <a:latin typeface="Calibri" panose="020F0502020204030204"/>
                  <a:sym typeface="Symbol" panose="05050102010706020507" pitchFamily="18" charset="2"/>
                </a:rPr>
                <a:t>e1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03A2178-909B-D452-CD27-BAE15234FBF3}"/>
                </a:ext>
              </a:extLst>
            </p:cNvPr>
            <p:cNvSpPr/>
            <p:nvPr/>
          </p:nvSpPr>
          <p:spPr>
            <a:xfrm>
              <a:off x="4800550" y="1868201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271B2F4-BB97-FD5F-8BCC-6FC726E089AD}"/>
                </a:ext>
              </a:extLst>
            </p:cNvPr>
            <p:cNvSpPr/>
            <p:nvPr/>
          </p:nvSpPr>
          <p:spPr>
            <a:xfrm>
              <a:off x="5092310" y="2308798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9174B47-2A08-8559-A64C-5E699E2895EA}"/>
                </a:ext>
              </a:extLst>
            </p:cNvPr>
            <p:cNvSpPr/>
            <p:nvPr/>
          </p:nvSpPr>
          <p:spPr>
            <a:xfrm>
              <a:off x="5626338" y="2444306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D05B566-41DF-46FF-8D99-E439218AF1CC}"/>
                </a:ext>
              </a:extLst>
            </p:cNvPr>
            <p:cNvSpPr/>
            <p:nvPr/>
          </p:nvSpPr>
          <p:spPr>
            <a:xfrm>
              <a:off x="6829158" y="1232869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64D02D-0210-5EDD-12BB-3398748F8410}"/>
                </a:ext>
              </a:extLst>
            </p:cNvPr>
            <p:cNvSpPr/>
            <p:nvPr/>
          </p:nvSpPr>
          <p:spPr>
            <a:xfrm>
              <a:off x="6130232" y="2274446"/>
              <a:ext cx="138545" cy="1275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420842-1340-EFC4-6CFD-E1409CF91097}"/>
              </a:ext>
            </a:extLst>
          </p:cNvPr>
          <p:cNvSpPr txBox="1"/>
          <p:nvPr/>
        </p:nvSpPr>
        <p:spPr>
          <a:xfrm>
            <a:off x="1805850" y="1474851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R(e1) =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023BE-996F-5F42-9A0F-54F7C3FA0013}"/>
              </a:ext>
            </a:extLst>
          </p:cNvPr>
          <p:cNvSpPr txBox="1"/>
          <p:nvPr/>
        </p:nvSpPr>
        <p:spPr>
          <a:xfrm>
            <a:off x="952324" y="186849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</a:t>
            </a:r>
            <a:r>
              <a:rPr kumimoji="0" lang="en-US" sz="1800" b="0" i="1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sz="1800" b="0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(e2)</a:t>
            </a:r>
            <a:endParaRPr kumimoji="0" lang="en-US" sz="1800" b="0" i="1" u="none" strike="noStrike" kern="120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C99D67-3E07-2084-4EBE-A69016CBDA01}"/>
              </a:ext>
            </a:extLst>
          </p:cNvPr>
          <p:cNvSpPr txBox="1"/>
          <p:nvPr/>
        </p:nvSpPr>
        <p:spPr>
          <a:xfrm>
            <a:off x="2793624" y="248494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rgbClr val="000000"/>
                </a:solidFill>
                <a:latin typeface="Calibri" panose="020F0502020204030204"/>
                <a:sym typeface="Symbol" panose="05050102010706020507" pitchFamily="18" charset="2"/>
              </a:rPr>
              <a:t>e2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6D5E3-2B58-B3FA-3997-C1BA5F14FD22}"/>
              </a:ext>
            </a:extLst>
          </p:cNvPr>
          <p:cNvSpPr txBox="1"/>
          <p:nvPr/>
        </p:nvSpPr>
        <p:spPr>
          <a:xfrm>
            <a:off x="1954392" y="2125035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R(e2) = 2</a:t>
            </a:r>
          </a:p>
        </p:txBody>
      </p:sp>
      <p:sp>
        <p:nvSpPr>
          <p:cNvPr id="7" name="Google Shape;578;p39">
            <a:extLst>
              <a:ext uri="{FF2B5EF4-FFF2-40B4-BE49-F238E27FC236}">
                <a16:creationId xmlns:a16="http://schemas.microsoft.com/office/drawing/2014/main" id="{3523A144-E838-0ABF-4316-98A5D17315E6}"/>
              </a:ext>
            </a:extLst>
          </p:cNvPr>
          <p:cNvSpPr txBox="1">
            <a:spLocks/>
          </p:cNvSpPr>
          <p:nvPr/>
        </p:nvSpPr>
        <p:spPr>
          <a:xfrm>
            <a:off x="813449" y="3928685"/>
            <a:ext cx="9944552" cy="27943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ts val="1300"/>
              <a:buNone/>
            </a:pPr>
            <a:r>
              <a:rPr lang="en-US" sz="2900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One idea: </a:t>
            </a:r>
            <a:r>
              <a:rPr lang="en-US" sz="2900" b="1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subtract a constant b(</a:t>
            </a:r>
            <a:r>
              <a:rPr lang="en-US" sz="2900" b="1" dirty="0" err="1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aseline</a:t>
            </a:r>
            <a:r>
              <a:rPr lang="en-US" sz="2900" b="1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) between 2 and 10 (say 5) from both rewards</a:t>
            </a:r>
            <a:r>
              <a:rPr lang="en-US" sz="2900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.</a:t>
            </a:r>
          </a:p>
          <a:p>
            <a:pPr marL="0" indent="0">
              <a:buSzPts val="1300"/>
              <a:buNone/>
            </a:pPr>
            <a:r>
              <a:rPr lang="en-US" sz="2900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Now e2 has negative reward so it repels probabilities while e1 still attracts probabilities</a:t>
            </a:r>
          </a:p>
          <a:p>
            <a:pPr marL="0" indent="0">
              <a:buSzPts val="1300"/>
              <a:buNone/>
            </a:pPr>
            <a:r>
              <a:rPr lang="en-US" sz="2900" b="1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Result:  updates are less noisy, and convergence is faster</a:t>
            </a:r>
          </a:p>
          <a:p>
            <a:pPr marL="0" indent="0">
              <a:buSzPts val="1300"/>
              <a:buNone/>
            </a:pPr>
            <a:r>
              <a:rPr lang="en-US" sz="2900" b="1" dirty="0">
                <a:solidFill>
                  <a:schemeClr val="dk1"/>
                </a:solidFill>
                <a:latin typeface="+mj-lt"/>
                <a:sym typeface="Symbol" panose="05050102010706020507" pitchFamily="18" charset="2"/>
              </a:rPr>
              <a:t>If b &gt;&gt; 10 or b &lt;&lt; 2, variance increases!</a:t>
            </a:r>
          </a:p>
          <a:p>
            <a:pPr marL="0" indent="0">
              <a:buSzPts val="1300"/>
              <a:buNone/>
            </a:pPr>
            <a:r>
              <a:rPr lang="en-US" sz="2900" b="1" dirty="0">
                <a:solidFill>
                  <a:schemeClr val="dk1"/>
                </a:solidFill>
                <a:latin typeface="+mj-lt"/>
              </a:rPr>
              <a:t>Question: is there an optimal baseline value?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Calibri" panose="020F0502020204030204" pitchFamily="34" charset="0"/>
              <a:buNone/>
            </a:pPr>
            <a:endParaRPr lang="en-US" sz="1733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570CAD-3E18-F01D-FECF-7BB3ECF2E055}"/>
              </a:ext>
            </a:extLst>
          </p:cNvPr>
          <p:cNvCxnSpPr/>
          <p:nvPr/>
        </p:nvCxnSpPr>
        <p:spPr>
          <a:xfrm>
            <a:off x="6419088" y="6053328"/>
            <a:ext cx="3438955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7201F1-3A2D-7834-6D93-16A6614AE8EC}"/>
              </a:ext>
            </a:extLst>
          </p:cNvPr>
          <p:cNvSpPr txBox="1"/>
          <p:nvPr/>
        </p:nvSpPr>
        <p:spPr>
          <a:xfrm>
            <a:off x="8558784" y="6053328"/>
            <a:ext cx="52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4B8DE0-0DF5-42CA-1D69-F8F12051A729}"/>
              </a:ext>
            </a:extLst>
          </p:cNvPr>
          <p:cNvSpPr txBox="1"/>
          <p:nvPr/>
        </p:nvSpPr>
        <p:spPr>
          <a:xfrm>
            <a:off x="6733440" y="603488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AA5AB5-B3F0-2B71-7F54-F96C45646221}"/>
              </a:ext>
            </a:extLst>
          </p:cNvPr>
          <p:cNvSpPr txBox="1"/>
          <p:nvPr/>
        </p:nvSpPr>
        <p:spPr>
          <a:xfrm>
            <a:off x="7074918" y="6211669"/>
            <a:ext cx="160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good </a:t>
            </a:r>
          </a:p>
          <a:p>
            <a:pPr algn="ctr"/>
            <a:r>
              <a:rPr lang="en-US" dirty="0"/>
              <a:t>baseline values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90DDEF-8963-3C2D-1D43-B402C15D3A6F}"/>
              </a:ext>
            </a:extLst>
          </p:cNvPr>
          <p:cNvCxnSpPr/>
          <p:nvPr/>
        </p:nvCxnSpPr>
        <p:spPr>
          <a:xfrm flipH="1">
            <a:off x="6839712" y="6534834"/>
            <a:ext cx="5124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FF61C0-8DC3-09BE-AB9A-20022C2DAFFB}"/>
              </a:ext>
            </a:extLst>
          </p:cNvPr>
          <p:cNvCxnSpPr>
            <a:cxnSpLocks/>
          </p:cNvCxnSpPr>
          <p:nvPr/>
        </p:nvCxnSpPr>
        <p:spPr>
          <a:xfrm flipV="1">
            <a:off x="8486432" y="6531864"/>
            <a:ext cx="433235" cy="2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818AC5-8778-2B15-ADC6-34B0D57AC4A1}"/>
              </a:ext>
            </a:extLst>
          </p:cNvPr>
          <p:cNvSpPr txBox="1"/>
          <p:nvPr/>
        </p:nvSpPr>
        <p:spPr>
          <a:xfrm>
            <a:off x="1813966" y="1498185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R(e1) =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3E992-096A-34E4-9915-BD7940E85ECC}"/>
              </a:ext>
            </a:extLst>
          </p:cNvPr>
          <p:cNvSpPr txBox="1"/>
          <p:nvPr/>
        </p:nvSpPr>
        <p:spPr>
          <a:xfrm>
            <a:off x="1933443" y="210764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R(e2) = -3</a:t>
            </a:r>
          </a:p>
        </p:txBody>
      </p:sp>
    </p:spTree>
    <p:extLst>
      <p:ext uri="{BB962C8B-B14F-4D97-AF65-F5344CB8AC3E}">
        <p14:creationId xmlns:p14="http://schemas.microsoft.com/office/powerpoint/2010/main" val="60251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855D09-900F-949E-F6C5-63C4208D2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8E24603C-424A-6A4F-4720-40F4DF413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27130" cy="994172"/>
          </a:xfrm>
        </p:spPr>
        <p:txBody>
          <a:bodyPr>
            <a:normAutofit/>
          </a:bodyPr>
          <a:lstStyle/>
          <a:p>
            <a:r>
              <a:rPr lang="en-US" dirty="0"/>
              <a:t>Variance in gradient estimation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4571C2E-5C18-9887-29C6-BDBB91A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41" y="1092915"/>
            <a:ext cx="8030156" cy="398087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/>
              <a:t>	</a:t>
            </a:r>
          </a:p>
          <a:p>
            <a:pPr marL="0" indent="0">
              <a:buNone/>
            </a:pPr>
            <a:endParaRPr lang="en-US" sz="9600" dirty="0"/>
          </a:p>
          <a:p>
            <a:pPr marL="201168" lvl="1" indent="0">
              <a:buClr>
                <a:schemeClr val="tx1"/>
              </a:buClr>
              <a:buNone/>
            </a:pPr>
            <a:r>
              <a:rPr lang="en-US" sz="9600" dirty="0"/>
              <a:t>  </a:t>
            </a:r>
            <a:endParaRPr lang="en-US" sz="9600" u="sng" dirty="0">
              <a:sym typeface="Symbol" panose="05050102010706020507" pitchFamily="18" charset="2"/>
            </a:endParaRPr>
          </a:p>
          <a:p>
            <a:pPr marL="0">
              <a:buNone/>
            </a:pPr>
            <a:endParaRPr lang="en-US" sz="9600" dirty="0"/>
          </a:p>
          <a:p>
            <a:pPr marL="0">
              <a:buNone/>
            </a:pPr>
            <a:endParaRPr lang="en-US" sz="9600" dirty="0"/>
          </a:p>
          <a:p>
            <a:pPr marL="0">
              <a:buNone/>
            </a:pPr>
            <a:endParaRPr lang="en-US" sz="9600" dirty="0"/>
          </a:p>
          <a:p>
            <a:pPr marL="0">
              <a:buNone/>
            </a:pPr>
            <a:endParaRPr lang="en-US" sz="9600" dirty="0"/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Tx/>
              <a:buNone/>
              <a:tabLst/>
              <a:defRPr/>
            </a:pPr>
            <a:endParaRPr lang="en-US" sz="11200" dirty="0">
              <a:sym typeface="Symbol" panose="05050102010706020507" pitchFamily="18" charset="2"/>
            </a:endParaRPr>
          </a:p>
          <a:p>
            <a:pPr marL="0">
              <a:buNone/>
            </a:pPr>
            <a:endParaRPr lang="en-US" sz="12800" dirty="0"/>
          </a:p>
          <a:p>
            <a:pPr marL="201168" lvl="1" indent="0">
              <a:buNone/>
            </a:pPr>
            <a:endParaRPr lang="en-US" sz="12600" u="sng" dirty="0"/>
          </a:p>
          <a:p>
            <a:pPr marL="201168" lvl="1" indent="0">
              <a:buNone/>
            </a:pPr>
            <a:endParaRPr lang="en-US" sz="11200" dirty="0"/>
          </a:p>
          <a:p>
            <a:pPr marL="0" indent="0">
              <a:buNone/>
            </a:pPr>
            <a:endParaRPr lang="en-US" sz="9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sz="3450" dirty="0"/>
          </a:p>
          <a:p>
            <a:endParaRPr lang="en-US" sz="3750" i="1" dirty="0"/>
          </a:p>
        </p:txBody>
      </p:sp>
      <p:pic>
        <p:nvPicPr>
          <p:cNvPr id="95" name="Picture 94" descr="&#10;\documentclass{article}&#10;\usepackage{amsmath,amssymb,xcolor}&#10;\pagestyle{empty}&#10;\begin{document}&#10;&#10;\begin{align*} &#10;\text{Random variable\ } e {\sim} \pi^{\theta} &amp;= \{\tau_1:p_1, \tau_2:p_2, \tau_3:p_3\}\\&#10;\text{Random variable\ } R(e) &amp;= \{ r_1:p_1, r_2:p_2, r_3:p_3\}\\&#10;\underset{e{\sim}\pi^{\theta}}{\text{E}}[R(e)] &amp;= p_1*r_1 + p_2*r_2 + p_3*r_3 \\&#10;\nabla_{\theta}\underset{e{\sim}\pi^{\theta}}{\text{E}}[R(e)] &amp;= \nabla_{\theta} p_1*r_1+\nabla_{\theta} p_2*r_2+\nabla_{\theta} p_3*r_3\\&#10;&amp;= p_1\underbrace{\nabla_{\theta} log(p_1)*r_1}{}+p_2\underbrace{\nabla_{\theta} log(p_2)*r_2}{}+p_3 \underbrace{\nabla_{\theta} log(p_3)*r_3}{}\\&#10;\end{align*}&#10;\noindent&#10;Therefore $\nabla_{\theta}\underset{e{\sim}\pi^{\theta}}{\text{E}}[R(e)]$ can be interpreted as expectation of a random variable {\em Sample gradient}:&#10;$\boxed{Sg^{\theta}(e)$ = $\{r_1{*}\nabla_{\theta}log(p_1) :p_1, r_2{*}\nabla_{\theta}log(p_2) :p_2, r_3{*}\nabla_{\theta}log(p_3) :p_3 \}}$&#10;\ \\&#10;\noindent&#10;To keep things simple, assume $\theta$ is a scalar (i.e., there is only one parameter in neural network, since otherwise we have to work with covariance matrices).&#10;&#10;\[Var(Sg^{\theta}(e)) = \biggr(\sum_i p_ir_i^{2}(\nabla_{\theta}\log p_i)^2\biggr) - \biggr(\sum_ir_i\nabla_{\theta}\log p_i\biggr)^2\]&#10;&#10;\end{document}" title="IguanaTex Bitmap Display">
            <a:extLst>
              <a:ext uri="{FF2B5EF4-FFF2-40B4-BE49-F238E27FC236}">
                <a16:creationId xmlns:a16="http://schemas.microsoft.com/office/drawing/2014/main" id="{04EBACB8-B98C-0368-C16A-80A4629F30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2" y="1627850"/>
            <a:ext cx="7537741" cy="47299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DCB1D60-7C99-871B-0186-005D151D2032}"/>
              </a:ext>
            </a:extLst>
          </p:cNvPr>
          <p:cNvSpPr/>
          <p:nvPr/>
        </p:nvSpPr>
        <p:spPr>
          <a:xfrm rot="5400000">
            <a:off x="10513368" y="2849597"/>
            <a:ext cx="204188" cy="1755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7EA9B-D21F-F72C-2F61-9B9D233EA420}"/>
              </a:ext>
            </a:extLst>
          </p:cNvPr>
          <p:cNvSpPr/>
          <p:nvPr/>
        </p:nvSpPr>
        <p:spPr>
          <a:xfrm rot="5400000">
            <a:off x="11115263" y="2839374"/>
            <a:ext cx="204188" cy="1755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D731D4-25EE-B256-0968-2E8473B60AEE}"/>
              </a:ext>
            </a:extLst>
          </p:cNvPr>
          <p:cNvSpPr/>
          <p:nvPr/>
        </p:nvSpPr>
        <p:spPr>
          <a:xfrm rot="5400000">
            <a:off x="9752416" y="2849597"/>
            <a:ext cx="204188" cy="1755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B17CD0-2F50-A556-C870-326CA65BD870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539347" y="1883859"/>
            <a:ext cx="678010" cy="9412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C3EE0A-CBB7-2696-A323-4F8F661181E3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0539347" y="1883859"/>
            <a:ext cx="76115" cy="9514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1863BF-5DE3-65B1-2A0D-161FF247D05C}"/>
              </a:ext>
            </a:extLst>
          </p:cNvPr>
          <p:cNvCxnSpPr>
            <a:cxnSpLocks/>
          </p:cNvCxnSpPr>
          <p:nvPr/>
        </p:nvCxnSpPr>
        <p:spPr>
          <a:xfrm flipH="1">
            <a:off x="9859345" y="1893216"/>
            <a:ext cx="680003" cy="9719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F83130-4CBE-21E4-0585-D4C68189DF86}"/>
              </a:ext>
            </a:extLst>
          </p:cNvPr>
          <p:cNvSpPr txBox="1"/>
          <p:nvPr/>
        </p:nvSpPr>
        <p:spPr>
          <a:xfrm>
            <a:off x="9471210" y="2056040"/>
            <a:ext cx="6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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</a:p>
          <a:p>
            <a:pPr algn="ctr"/>
            <a:r>
              <a:rPr lang="en-US" dirty="0">
                <a:sym typeface="Symbol" panose="05050102010706020507" pitchFamily="18" charset="2"/>
              </a:rPr>
              <a:t>p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,r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endParaRPr lang="en-US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D5F49-462C-F694-83FE-50E9454643C1}"/>
              </a:ext>
            </a:extLst>
          </p:cNvPr>
          <p:cNvSpPr txBox="1"/>
          <p:nvPr/>
        </p:nvSpPr>
        <p:spPr>
          <a:xfrm>
            <a:off x="10270184" y="2056038"/>
            <a:ext cx="6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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</a:p>
          <a:p>
            <a:pPr algn="ctr"/>
            <a:r>
              <a:rPr lang="en-US" dirty="0">
                <a:sym typeface="Symbol" panose="05050102010706020507" pitchFamily="18" charset="2"/>
              </a:rPr>
              <a:t>p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,r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endParaRPr lang="en-US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1F250E-6624-1CD0-6D88-28B479072388}"/>
              </a:ext>
            </a:extLst>
          </p:cNvPr>
          <p:cNvSpPr txBox="1"/>
          <p:nvPr/>
        </p:nvSpPr>
        <p:spPr>
          <a:xfrm>
            <a:off x="11024689" y="2056039"/>
            <a:ext cx="6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</a:t>
            </a:r>
            <a:r>
              <a:rPr lang="en-US" baseline="-25000" dirty="0">
                <a:sym typeface="Symbol" panose="05050102010706020507" pitchFamily="18" charset="2"/>
              </a:rPr>
              <a:t>3</a:t>
            </a:r>
          </a:p>
          <a:p>
            <a:pPr algn="ctr"/>
            <a:r>
              <a:rPr lang="en-US" dirty="0">
                <a:sym typeface="Symbol" panose="05050102010706020507" pitchFamily="18" charset="2"/>
              </a:rPr>
              <a:t>p</a:t>
            </a:r>
            <a:r>
              <a:rPr lang="en-US" baseline="-25000" dirty="0">
                <a:sym typeface="Symbol" panose="05050102010706020507" pitchFamily="18" charset="2"/>
              </a:rPr>
              <a:t>3</a:t>
            </a:r>
            <a:r>
              <a:rPr lang="en-US" dirty="0">
                <a:sym typeface="Symbol" panose="05050102010706020507" pitchFamily="18" charset="2"/>
              </a:rPr>
              <a:t>,r</a:t>
            </a:r>
            <a:r>
              <a:rPr lang="en-US" baseline="-25000" dirty="0">
                <a:sym typeface="Symbol" panose="05050102010706020507" pitchFamily="18" charset="2"/>
              </a:rPr>
              <a:t>3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FCE306-0488-8D0B-EA92-677D6B1D4C5F}"/>
              </a:ext>
            </a:extLst>
          </p:cNvPr>
          <p:cNvSpPr/>
          <p:nvPr/>
        </p:nvSpPr>
        <p:spPr>
          <a:xfrm rot="5400000">
            <a:off x="10437251" y="1743450"/>
            <a:ext cx="204188" cy="1755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76FB1-FA3F-92F1-954E-0CAE9B3A9C63}"/>
              </a:ext>
            </a:extLst>
          </p:cNvPr>
          <p:cNvSpPr txBox="1"/>
          <p:nvPr/>
        </p:nvSpPr>
        <p:spPr>
          <a:xfrm>
            <a:off x="10373662" y="137019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8FED03-8B84-7444-7FD4-AD09287DF5A2}"/>
              </a:ext>
            </a:extLst>
          </p:cNvPr>
          <p:cNvSpPr txBox="1"/>
          <p:nvPr/>
        </p:nvSpPr>
        <p:spPr>
          <a:xfrm>
            <a:off x="9919665" y="3244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+p</a:t>
            </a:r>
            <a:r>
              <a:rPr lang="en-US" baseline="-25000" dirty="0"/>
              <a:t>2</a:t>
            </a:r>
            <a:r>
              <a:rPr lang="en-US" dirty="0"/>
              <a:t>+p</a:t>
            </a:r>
            <a:r>
              <a:rPr lang="en-US" baseline="-25000" dirty="0"/>
              <a:t>3</a:t>
            </a:r>
            <a:r>
              <a:rPr lang="en-US" dirty="0"/>
              <a:t>=1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5765CD-CE60-6FD2-DF7C-7C696B62AA62}"/>
              </a:ext>
            </a:extLst>
          </p:cNvPr>
          <p:cNvSpPr txBox="1"/>
          <p:nvPr/>
        </p:nvSpPr>
        <p:spPr>
          <a:xfrm>
            <a:off x="9766718" y="3623471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</a:t>
            </a:r>
            <a:r>
              <a:rPr lang="en-US" baseline="-25000" dirty="0">
                <a:sym typeface="Symbol" panose="05050102010706020507" pitchFamily="18" charset="2"/>
              </a:rPr>
              <a:t></a:t>
            </a: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+</a:t>
            </a:r>
            <a:r>
              <a:rPr lang="en-US" dirty="0">
                <a:sym typeface="Symbol" panose="05050102010706020507" pitchFamily="18" charset="2"/>
              </a:rPr>
              <a:t> </a:t>
            </a:r>
            <a:r>
              <a:rPr lang="en-US" baseline="-25000" dirty="0">
                <a:sym typeface="Symbol" panose="05050102010706020507" pitchFamily="18" charset="2"/>
              </a:rPr>
              <a:t> </a:t>
            </a:r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+</a:t>
            </a:r>
            <a:r>
              <a:rPr lang="en-US" dirty="0">
                <a:sym typeface="Symbol" panose="05050102010706020507" pitchFamily="18" charset="2"/>
              </a:rPr>
              <a:t> </a:t>
            </a:r>
            <a:r>
              <a:rPr lang="en-US" baseline="-25000" dirty="0">
                <a:sym typeface="Symbol" panose="05050102010706020507" pitchFamily="18" charset="2"/>
              </a:rPr>
              <a:t> </a:t>
            </a:r>
            <a:r>
              <a:rPr lang="en-US" dirty="0"/>
              <a:t>p</a:t>
            </a:r>
            <a:r>
              <a:rPr lang="en-US" baseline="-25000" dirty="0"/>
              <a:t>3</a:t>
            </a:r>
            <a:r>
              <a:rPr lang="en-US" dirty="0"/>
              <a:t>=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E3619CE-22AA-AAE2-DF36-A924295AA126}"/>
              </a:ext>
            </a:extLst>
          </p:cNvPr>
          <p:cNvSpPr txBox="1"/>
          <p:nvPr/>
        </p:nvSpPr>
        <p:spPr>
          <a:xfrm>
            <a:off x="8140128" y="4091546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p1</a:t>
            </a:r>
            <a:r>
              <a:rPr lang="en-US" baseline="-25000" dirty="0">
                <a:sym typeface="Symbol" panose="05050102010706020507" pitchFamily="18" charset="2"/>
              </a:rPr>
              <a:t></a:t>
            </a:r>
            <a:r>
              <a:rPr lang="en-US" dirty="0">
                <a:sym typeface="Symbol" panose="05050102010706020507" pitchFamily="18" charset="2"/>
              </a:rPr>
              <a:t>log(p</a:t>
            </a:r>
            <a:r>
              <a:rPr lang="en-US" baseline="-25000" dirty="0"/>
              <a:t>1</a:t>
            </a:r>
            <a:r>
              <a:rPr lang="en-US" dirty="0"/>
              <a:t>)+</a:t>
            </a:r>
            <a:r>
              <a:rPr lang="en-US" dirty="0">
                <a:sym typeface="Symbol" panose="05050102010706020507" pitchFamily="18" charset="2"/>
              </a:rPr>
              <a:t> p2</a:t>
            </a:r>
            <a:r>
              <a:rPr lang="en-US" baseline="-25000" dirty="0">
                <a:sym typeface="Symbol" panose="05050102010706020507" pitchFamily="18" charset="2"/>
              </a:rPr>
              <a:t> </a:t>
            </a:r>
            <a:r>
              <a:rPr lang="en-US" dirty="0">
                <a:sym typeface="Symbol" panose="05050102010706020507" pitchFamily="18" charset="2"/>
              </a:rPr>
              <a:t>log(</a:t>
            </a:r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)+</a:t>
            </a:r>
            <a:r>
              <a:rPr lang="en-US" dirty="0">
                <a:sym typeface="Symbol" panose="05050102010706020507" pitchFamily="18" charset="2"/>
              </a:rPr>
              <a:t> p</a:t>
            </a:r>
            <a:r>
              <a:rPr lang="en-US" baseline="-25000" dirty="0">
                <a:sym typeface="Symbol" panose="05050102010706020507" pitchFamily="18" charset="2"/>
              </a:rPr>
              <a:t>3</a:t>
            </a:r>
            <a:r>
              <a:rPr lang="en-US" dirty="0">
                <a:sym typeface="Symbol" panose="05050102010706020507" pitchFamily="18" charset="2"/>
              </a:rPr>
              <a:t></a:t>
            </a:r>
            <a:r>
              <a:rPr lang="en-US" baseline="-25000" dirty="0">
                <a:sym typeface="Symbol" panose="05050102010706020507" pitchFamily="18" charset="2"/>
              </a:rPr>
              <a:t> </a:t>
            </a:r>
            <a:r>
              <a:rPr lang="en-US" dirty="0">
                <a:sym typeface="Symbol" panose="05050102010706020507" pitchFamily="18" charset="2"/>
              </a:rPr>
              <a:t>log(</a:t>
            </a:r>
            <a:r>
              <a:rPr lang="en-US" dirty="0"/>
              <a:t>p</a:t>
            </a:r>
            <a:r>
              <a:rPr lang="en-US" baseline="-25000" dirty="0"/>
              <a:t>3</a:t>
            </a:r>
            <a:r>
              <a:rPr lang="en-US" dirty="0"/>
              <a:t>)= 0</a:t>
            </a:r>
          </a:p>
        </p:txBody>
      </p:sp>
    </p:spTree>
    <p:extLst>
      <p:ext uri="{BB962C8B-B14F-4D97-AF65-F5344CB8AC3E}">
        <p14:creationId xmlns:p14="http://schemas.microsoft.com/office/powerpoint/2010/main" val="21840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78C0D6-6CCB-78FF-9C51-5F5F3CA54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3C5855E0-F0AA-171A-FA7E-B9242700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53"/>
            <a:ext cx="11327130" cy="994172"/>
          </a:xfrm>
        </p:spPr>
        <p:txBody>
          <a:bodyPr>
            <a:normAutofit/>
          </a:bodyPr>
          <a:lstStyle/>
          <a:p>
            <a:r>
              <a:rPr lang="en-US" dirty="0"/>
              <a:t>Introducing a baseline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44E6AA6-B99B-1D70-38F0-41069E05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41" y="1092915"/>
            <a:ext cx="8030156" cy="398087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/>
              <a:t>	</a:t>
            </a:r>
          </a:p>
          <a:p>
            <a:pPr marL="0" indent="0">
              <a:buNone/>
            </a:pPr>
            <a:endParaRPr lang="en-US" sz="9600"/>
          </a:p>
          <a:p>
            <a:pPr marL="201168" lvl="1" indent="0">
              <a:buClr>
                <a:schemeClr val="tx1"/>
              </a:buClr>
              <a:buNone/>
            </a:pPr>
            <a:r>
              <a:rPr lang="en-US" sz="9600"/>
              <a:t>  </a:t>
            </a:r>
            <a:endParaRPr lang="en-US" sz="9600" u="sng">
              <a:sym typeface="Symbol" panose="05050102010706020507" pitchFamily="18" charset="2"/>
            </a:endParaRPr>
          </a:p>
          <a:p>
            <a:pPr marL="0">
              <a:buNone/>
            </a:pPr>
            <a:endParaRPr lang="en-US" sz="9600"/>
          </a:p>
          <a:p>
            <a:pPr marL="0">
              <a:buNone/>
            </a:pPr>
            <a:endParaRPr lang="en-US" sz="9600"/>
          </a:p>
          <a:p>
            <a:pPr marL="0">
              <a:buNone/>
            </a:pPr>
            <a:endParaRPr lang="en-US" sz="9600"/>
          </a:p>
          <a:p>
            <a:pPr marL="0">
              <a:buNone/>
            </a:pPr>
            <a:endParaRPr lang="en-US" sz="9600"/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Tx/>
              <a:buNone/>
              <a:tabLst/>
              <a:defRPr/>
            </a:pPr>
            <a:endParaRPr lang="en-US" sz="11200">
              <a:sym typeface="Symbol" panose="05050102010706020507" pitchFamily="18" charset="2"/>
            </a:endParaRPr>
          </a:p>
          <a:p>
            <a:pPr marL="0">
              <a:buNone/>
            </a:pPr>
            <a:endParaRPr lang="en-US" sz="12800"/>
          </a:p>
          <a:p>
            <a:pPr marL="201168" lvl="1" indent="0">
              <a:buNone/>
            </a:pPr>
            <a:endParaRPr lang="en-US" sz="12600" u="sng"/>
          </a:p>
          <a:p>
            <a:pPr marL="201168" lvl="1" indent="0">
              <a:buNone/>
            </a:pPr>
            <a:endParaRPr lang="en-US" sz="11200"/>
          </a:p>
          <a:p>
            <a:pPr marL="0" indent="0">
              <a:buNone/>
            </a:pPr>
            <a:endParaRPr lang="en-US" sz="960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201168" lvl="1" indent="0">
              <a:buNone/>
            </a:pPr>
            <a:r>
              <a:rPr lang="en-US"/>
              <a:t> </a:t>
            </a:r>
          </a:p>
          <a:p>
            <a:pPr lvl="1"/>
            <a:endParaRPr lang="en-US"/>
          </a:p>
          <a:p>
            <a:pPr marL="201168" lvl="1" indent="0">
              <a:buNone/>
            </a:pPr>
            <a:endParaRPr lang="en-US" sz="3450"/>
          </a:p>
          <a:p>
            <a:endParaRPr lang="en-US" sz="3750" i="1" dirty="0"/>
          </a:p>
        </p:txBody>
      </p:sp>
      <p:pic>
        <p:nvPicPr>
          <p:cNvPr id="108" name="Picture 107" descr="&#10;\documentclass{article}&#10;\usepackage{amsmath,amssymb,xcolor}&#10;\pagestyle{empty}&#10;\begin{document}&#10;&#10;\begin{align*} &#10;\text{Random variable\ } e:\pi^{\theta} &amp;= \{\tau_i:p_i\}\\&#10;\text{Random variable\ } R(e) &amp;= \{ r_i:p_i\}\\&#10;\underset{e{\sim}\pi^{\theta}}{\mathbb{E}}[R(e)] &amp;= \sum_i p_ir_i \\&#10;\underset{e{\sim}\pi^{\theta}}{Var}(R(e)) &amp;= \sum_i p_ir_i^2 - (\sum_ip_ir_i)^2\\&#10;\text{Random variable\ } Sg^{\theta}(e) &amp;= \{r_i\nabla_{\theta}log(p_i) :p_i \}\\&#10;\mathbb{E}[Sg^{\theta}(e)]  &amp;= \sum_i p_ir_i\nabla_{\theta} log (p_i)\\&#10;Var(Sg^{\theta}(e)) &amp;= \biggr(\sum_i p_ir_i^{2}(\nabla_{\theta}log(p_i))^2\biggr) - \biggr(\sum_ip_ir_i\nabla_{\theta}log(p_i)\biggr)^2&#10;\end{align*}&#10;\end{document}" title="IguanaTex Bitmap Display">
            <a:extLst>
              <a:ext uri="{FF2B5EF4-FFF2-40B4-BE49-F238E27FC236}">
                <a16:creationId xmlns:a16="http://schemas.microsoft.com/office/drawing/2014/main" id="{5726AD12-5829-B971-B5A1-BCB3B3FE43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" y="1358503"/>
            <a:ext cx="5596366" cy="3435264"/>
          </a:xfrm>
          <a:prstGeom prst="rect">
            <a:avLst/>
          </a:prstGeom>
          <a:solidFill>
            <a:schemeClr val="bg2">
              <a:alpha val="23000"/>
            </a:schemeClr>
          </a:solidFill>
        </p:spPr>
      </p:pic>
      <p:pic>
        <p:nvPicPr>
          <p:cNvPr id="112" name="Picture 111" descr="&#10;\documentclass{article}&#10;\usepackage{amsmath,amssymb,xcolor}&#10;\pagestyle{empty}&#10;\begin{document}&#10;&#10;\begin{align*} &#10;\text{Random variable\ } e:\pi^{\theta} &amp;= \{\tau_i:p_i\}\\&#10;\text{Random variable\ } R(e) &amp;= \{ r_i{-}b:p_i\}\\&#10;\underset{e{\sim}\pi^{\theta}}{\mathbb{E}}[R(e)] &amp;= \sum_i p_i(r_i{-}b) = (\sum_i p_ir_i){-}b \\&#10;\underset{e{\sim}\pi^{\theta}}{Var}(R(e)) &amp;= \sum_i p_ir_i^2 - (\sum_ip_ir_i)^2 \text{(unchanged)}\\&#10;\text{Random variable\ } Sg^{\theta}(e) &amp;= \{(r_i{-}b)\nabla_{\theta}log(p_i) :p_i \}\\&#10;\mathbb{E}[Sg^{\theta}(e)]  &amp;= \sum_i p_i(r_i{-}b)\nabla_{\theta} log (p_i) = \sum_i p_ir_i\nabla_{\theta} log (p_i) \text{(unchanged)}\\&#10;Var(Sg^{\theta}(e)) &amp;= \biggr(\sum_i p_i(r_i{-}b)^{2}(\nabla_{\theta}log(p_i))^2\biggr) - \mathbb{E}[Sg^{\theta}(e)]^2\\&#10;&amp;= \biggr(\sum_i p_i(r_i{-}b)^{2}(\nabla_{\theta}log(p_i))^2\biggr) - \biggr(\sum_ip_i(r_i)\nabla_{\theta}log(p_i)\biggr)^2\\&#10;\end{align*}&#10;\end{document}" title="IguanaTex Bitmap Display">
            <a:extLst>
              <a:ext uri="{FF2B5EF4-FFF2-40B4-BE49-F238E27FC236}">
                <a16:creationId xmlns:a16="http://schemas.microsoft.com/office/drawing/2014/main" id="{B1264539-0880-CA7B-F85A-99EB7BF0B1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60" y="1358785"/>
            <a:ext cx="6206002" cy="4164423"/>
          </a:xfrm>
          <a:prstGeom prst="rect">
            <a:avLst/>
          </a:prstGeom>
          <a:solidFill>
            <a:schemeClr val="bg2">
              <a:alpha val="17000"/>
            </a:schemeClr>
          </a:solidFill>
        </p:spPr>
      </p:pic>
      <p:pic>
        <p:nvPicPr>
          <p:cNvPr id="77" name="Picture 76" descr="\documentclass{article}&#10;\usepackage{amsmath}&#10;\pagestyle{empty}&#10;\begin{document}&#10;&#10;\[\sum_ip_i\nabla_{\theta}log(p_i) = \sum_i \nabla_{\theta}p_i = 0\]&#10;&#10;\end{document}" title="IguanaTex Bitmap Display">
            <a:extLst>
              <a:ext uri="{FF2B5EF4-FFF2-40B4-BE49-F238E27FC236}">
                <a16:creationId xmlns:a16="http://schemas.microsoft.com/office/drawing/2014/main" id="{9E1381B4-CD7D-D498-C514-C57453542D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80" y="626573"/>
            <a:ext cx="2516399" cy="399518"/>
          </a:xfrm>
          <a:prstGeom prst="rect">
            <a:avLst/>
          </a:prstGeom>
          <a:solidFill>
            <a:schemeClr val="bg2">
              <a:alpha val="23000"/>
            </a:schemeClr>
          </a:solidFill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30C734-0DF4-30CE-11F7-0BE983E9DC75}"/>
              </a:ext>
            </a:extLst>
          </p:cNvPr>
          <p:cNvSpPr txBox="1"/>
          <p:nvPr/>
        </p:nvSpPr>
        <p:spPr>
          <a:xfrm>
            <a:off x="1591056" y="5499497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baseline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0FC84A-4845-1751-EABA-9FE269D48337}"/>
              </a:ext>
            </a:extLst>
          </p:cNvPr>
          <p:cNvSpPr txBox="1"/>
          <p:nvPr/>
        </p:nvSpPr>
        <p:spPr>
          <a:xfrm>
            <a:off x="8221683" y="5523928"/>
            <a:ext cx="251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baseline constant 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99827F-6A98-63E3-52B5-4B254533D22F}"/>
              </a:ext>
            </a:extLst>
          </p:cNvPr>
          <p:cNvSpPr txBox="1"/>
          <p:nvPr/>
        </p:nvSpPr>
        <p:spPr>
          <a:xfrm>
            <a:off x="2417772" y="6014704"/>
            <a:ext cx="6491585" cy="646331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Expectation of sample gradient is unchanged when baseline is used</a:t>
            </a:r>
          </a:p>
          <a:p>
            <a:r>
              <a:rPr lang="en-US" dirty="0"/>
              <a:t>so we can use any baseline in Monte Carlo estimation. </a:t>
            </a:r>
          </a:p>
        </p:txBody>
      </p:sp>
    </p:spTree>
    <p:extLst>
      <p:ext uri="{BB962C8B-B14F-4D97-AF65-F5344CB8AC3E}">
        <p14:creationId xmlns:p14="http://schemas.microsoft.com/office/powerpoint/2010/main" val="2423615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A8487DC-A7BF-DB63-9B94-AC6924DFA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6AF0AC21-A063-B9A2-C000-179CAD19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53"/>
            <a:ext cx="11327130" cy="994172"/>
          </a:xfrm>
        </p:spPr>
        <p:txBody>
          <a:bodyPr>
            <a:normAutofit/>
          </a:bodyPr>
          <a:lstStyle/>
          <a:p>
            <a:r>
              <a:rPr lang="en-US" dirty="0"/>
              <a:t>Optimal baseline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A266DC7-A453-8D80-C3A6-CD892B01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41" y="1092915"/>
            <a:ext cx="8030156" cy="398087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/>
              <a:t>	</a:t>
            </a:r>
          </a:p>
          <a:p>
            <a:pPr marL="0" indent="0">
              <a:buNone/>
            </a:pPr>
            <a:endParaRPr lang="en-US" sz="9600"/>
          </a:p>
          <a:p>
            <a:pPr marL="201168" lvl="1" indent="0">
              <a:buClr>
                <a:schemeClr val="tx1"/>
              </a:buClr>
              <a:buNone/>
            </a:pPr>
            <a:r>
              <a:rPr lang="en-US" sz="9600"/>
              <a:t>  </a:t>
            </a:r>
            <a:endParaRPr lang="en-US" sz="9600" u="sng">
              <a:sym typeface="Symbol" panose="05050102010706020507" pitchFamily="18" charset="2"/>
            </a:endParaRPr>
          </a:p>
          <a:p>
            <a:pPr marL="0">
              <a:buNone/>
            </a:pPr>
            <a:endParaRPr lang="en-US" sz="9600"/>
          </a:p>
          <a:p>
            <a:pPr marL="0">
              <a:buNone/>
            </a:pPr>
            <a:endParaRPr lang="en-US" sz="9600"/>
          </a:p>
          <a:p>
            <a:pPr marL="0">
              <a:buNone/>
            </a:pPr>
            <a:endParaRPr lang="en-US" sz="9600"/>
          </a:p>
          <a:p>
            <a:pPr marL="0">
              <a:buNone/>
            </a:pPr>
            <a:endParaRPr lang="en-US" sz="9600"/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Tx/>
              <a:buNone/>
              <a:tabLst/>
              <a:defRPr/>
            </a:pPr>
            <a:endParaRPr lang="en-US" sz="11200">
              <a:sym typeface="Symbol" panose="05050102010706020507" pitchFamily="18" charset="2"/>
            </a:endParaRPr>
          </a:p>
          <a:p>
            <a:pPr marL="0">
              <a:buNone/>
            </a:pPr>
            <a:endParaRPr lang="en-US" sz="12800"/>
          </a:p>
          <a:p>
            <a:pPr marL="201168" lvl="1" indent="0">
              <a:buNone/>
            </a:pPr>
            <a:endParaRPr lang="en-US" sz="12600" u="sng"/>
          </a:p>
          <a:p>
            <a:pPr marL="201168" lvl="1" indent="0">
              <a:buNone/>
            </a:pPr>
            <a:endParaRPr lang="en-US" sz="11200"/>
          </a:p>
          <a:p>
            <a:pPr marL="0" indent="0">
              <a:buNone/>
            </a:pPr>
            <a:endParaRPr lang="en-US" sz="960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201168" lvl="1" indent="0">
              <a:buNone/>
            </a:pPr>
            <a:r>
              <a:rPr lang="en-US"/>
              <a:t> </a:t>
            </a:r>
          </a:p>
          <a:p>
            <a:pPr lvl="1"/>
            <a:endParaRPr lang="en-US"/>
          </a:p>
          <a:p>
            <a:pPr marL="201168" lvl="1" indent="0">
              <a:buNone/>
            </a:pPr>
            <a:endParaRPr lang="en-US" sz="3450"/>
          </a:p>
          <a:p>
            <a:endParaRPr lang="en-US" sz="3750" i="1" dirty="0"/>
          </a:p>
        </p:txBody>
      </p:sp>
      <p:pic>
        <p:nvPicPr>
          <p:cNvPr id="108" name="Picture 107" descr="&#10;\documentclass{article}&#10;\usepackage{amsmath,amssymb,xcolor}&#10;\pagestyle{empty}&#10;\begin{document}&#10;&#10;\[Var(Sg^{\theta}(e))&#10;= \biggr(\sum_i p_i(r_i{-}b)^{2}(\nabla_{\theta}log(p_i))^2\biggr) - \biggr(\sum_ip_i(r_i)\nabla_{\theta}log(p_i)\biggr)^2\]&#10;&#10;Optimal value of $b$:&#10;&#10;\[\frac{d Var(Sg^{\theta}(e))}{db} = -2\biggr(\sum_i p_i(r_i{-}b)(\nabla_{\theta}log(p_i))^2\biggr) = 0\]&#10;&#10;\[b = \frac{\sum_ip_ir_i(\nabla_{\theta}log(p_i))^2}{\sum_ip_i(\nabla_{\theta}log(p_i))^2} = \frac{\underset{\tau\sim \pi^{\theta}}{\mathbb{E}}[R(\tau)(\nabla_{\theta}log {P(\tau))}^2]}{\underset{\tau\sim \pi^{\theta}}{\mathbb{E}}[(\nabla_{\theta}log(P(\tau))^2]}\]&#10;&#10;\boxed{\text{Optimal}\ b\ \text{is a convex combination of rewards\ } r_i.}&#10;&#10;\end{document}" title="IguanaTex Bitmap Display">
            <a:extLst>
              <a:ext uri="{FF2B5EF4-FFF2-40B4-BE49-F238E27FC236}">
                <a16:creationId xmlns:a16="http://schemas.microsoft.com/office/drawing/2014/main" id="{50D6145F-6DFC-79D1-2EF0-DD6C8F09B4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0" y="1180205"/>
            <a:ext cx="5153782" cy="3362040"/>
          </a:xfrm>
          <a:prstGeom prst="rect">
            <a:avLst/>
          </a:prstGeom>
          <a:solidFill>
            <a:schemeClr val="bg2">
              <a:alpha val="17000"/>
            </a:schemeClr>
          </a:solidFill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229369DE-7ADD-4E2B-A67E-2149644FC655}"/>
              </a:ext>
            </a:extLst>
          </p:cNvPr>
          <p:cNvGrpSpPr/>
          <p:nvPr/>
        </p:nvGrpSpPr>
        <p:grpSpPr>
          <a:xfrm>
            <a:off x="8414831" y="1092915"/>
            <a:ext cx="2834624" cy="1669288"/>
            <a:chOff x="8414831" y="1092915"/>
            <a:chExt cx="2834624" cy="166928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AE1432C-EE5A-060D-4F7D-2A21177021FF}"/>
                </a:ext>
              </a:extLst>
            </p:cNvPr>
            <p:cNvSpPr/>
            <p:nvPr/>
          </p:nvSpPr>
          <p:spPr>
            <a:xfrm rot="5400000">
              <a:off x="9456989" y="2572317"/>
              <a:ext cx="204188" cy="1755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748C62A-2F5F-6930-32B2-83690EECCB0A}"/>
                </a:ext>
              </a:extLst>
            </p:cNvPr>
            <p:cNvSpPr/>
            <p:nvPr/>
          </p:nvSpPr>
          <p:spPr>
            <a:xfrm rot="5400000">
              <a:off x="10058884" y="2562094"/>
              <a:ext cx="204188" cy="1755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E8DBA59-BF49-5EF8-ADBA-5AA763B8D096}"/>
                </a:ext>
              </a:extLst>
            </p:cNvPr>
            <p:cNvSpPr/>
            <p:nvPr/>
          </p:nvSpPr>
          <p:spPr>
            <a:xfrm rot="5400000">
              <a:off x="8696037" y="2572317"/>
              <a:ext cx="204188" cy="1755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747E9CD-1DBB-2A93-0BC6-8954442C3A96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>
              <a:off x="9482968" y="1606579"/>
              <a:ext cx="678010" cy="941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CA01D38-2DDB-674C-B081-C36CDB79E92F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9482968" y="1606579"/>
              <a:ext cx="76115" cy="9514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352EB0A-C828-EF53-7F39-C0288D71D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2966" y="1615936"/>
              <a:ext cx="680003" cy="971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A70045-78B1-F4DE-CF33-9948DF2C5922}"/>
                </a:ext>
              </a:extLst>
            </p:cNvPr>
            <p:cNvSpPr txBox="1"/>
            <p:nvPr/>
          </p:nvSpPr>
          <p:spPr>
            <a:xfrm>
              <a:off x="8414831" y="1778760"/>
              <a:ext cx="601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ym typeface="Symbol" panose="05050102010706020507" pitchFamily="18" charset="2"/>
                </a:rPr>
                <a:t></a:t>
              </a:r>
              <a:r>
                <a:rPr lang="en-US" baseline="-25000" dirty="0"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dirty="0">
                  <a:sym typeface="Symbol" panose="05050102010706020507" pitchFamily="18" charset="2"/>
                </a:rPr>
                <a:t>p</a:t>
              </a:r>
              <a:r>
                <a:rPr lang="en-US" baseline="-25000" dirty="0">
                  <a:sym typeface="Symbol" panose="05050102010706020507" pitchFamily="18" charset="2"/>
                </a:rPr>
                <a:t>1</a:t>
              </a:r>
              <a:r>
                <a:rPr lang="en-US" dirty="0">
                  <a:sym typeface="Symbol" panose="05050102010706020507" pitchFamily="18" charset="2"/>
                </a:rPr>
                <a:t>,r</a:t>
              </a:r>
              <a:r>
                <a:rPr lang="en-US" baseline="-25000" dirty="0">
                  <a:sym typeface="Symbol" panose="05050102010706020507" pitchFamily="18" charset="2"/>
                </a:rPr>
                <a:t>1</a:t>
              </a:r>
              <a:endParaRPr lang="en-US" baseline="-250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749B19-A9B3-49F8-A911-C4F3E68ACA31}"/>
                </a:ext>
              </a:extLst>
            </p:cNvPr>
            <p:cNvSpPr txBox="1"/>
            <p:nvPr/>
          </p:nvSpPr>
          <p:spPr>
            <a:xfrm>
              <a:off x="9213805" y="1778758"/>
              <a:ext cx="601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ym typeface="Symbol" panose="05050102010706020507" pitchFamily="18" charset="2"/>
                </a:rPr>
                <a:t></a:t>
              </a:r>
              <a:r>
                <a:rPr lang="en-US" baseline="-25000" dirty="0">
                  <a:sym typeface="Symbol" panose="05050102010706020507" pitchFamily="18" charset="2"/>
                </a:rPr>
                <a:t>2</a:t>
              </a:r>
            </a:p>
            <a:p>
              <a:pPr algn="ctr"/>
              <a:r>
                <a:rPr lang="en-US" dirty="0">
                  <a:sym typeface="Symbol" panose="05050102010706020507" pitchFamily="18" charset="2"/>
                </a:rPr>
                <a:t>p</a:t>
              </a:r>
              <a:r>
                <a:rPr lang="en-US" baseline="-25000" dirty="0">
                  <a:sym typeface="Symbol" panose="05050102010706020507" pitchFamily="18" charset="2"/>
                </a:rPr>
                <a:t>2</a:t>
              </a:r>
              <a:r>
                <a:rPr lang="en-US" dirty="0">
                  <a:sym typeface="Symbol" panose="05050102010706020507" pitchFamily="18" charset="2"/>
                </a:rPr>
                <a:t>,r</a:t>
              </a:r>
              <a:r>
                <a:rPr lang="en-US" baseline="-25000" dirty="0">
                  <a:sym typeface="Symbol" panose="05050102010706020507" pitchFamily="18" charset="2"/>
                </a:rPr>
                <a:t>2</a:t>
              </a:r>
              <a:endParaRPr lang="en-US" baseline="-250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A9394C-162F-0124-5BBF-0630123F0215}"/>
                </a:ext>
              </a:extLst>
            </p:cNvPr>
            <p:cNvSpPr txBox="1"/>
            <p:nvPr/>
          </p:nvSpPr>
          <p:spPr>
            <a:xfrm>
              <a:off x="9968310" y="1778759"/>
              <a:ext cx="601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ym typeface="Symbol" panose="05050102010706020507" pitchFamily="18" charset="2"/>
                </a:rPr>
                <a:t></a:t>
              </a:r>
              <a:r>
                <a:rPr lang="en-US" baseline="-25000" dirty="0">
                  <a:sym typeface="Symbol" panose="05050102010706020507" pitchFamily="18" charset="2"/>
                </a:rPr>
                <a:t>3</a:t>
              </a:r>
            </a:p>
            <a:p>
              <a:pPr algn="ctr"/>
              <a:r>
                <a:rPr lang="en-US" dirty="0">
                  <a:sym typeface="Symbol" panose="05050102010706020507" pitchFamily="18" charset="2"/>
                </a:rPr>
                <a:t>p</a:t>
              </a:r>
              <a:r>
                <a:rPr lang="en-US" baseline="-25000" dirty="0">
                  <a:sym typeface="Symbol" panose="05050102010706020507" pitchFamily="18" charset="2"/>
                </a:rPr>
                <a:t>3</a:t>
              </a:r>
              <a:r>
                <a:rPr lang="en-US" dirty="0">
                  <a:sym typeface="Symbol" panose="05050102010706020507" pitchFamily="18" charset="2"/>
                </a:rPr>
                <a:t>,r</a:t>
              </a:r>
              <a:r>
                <a:rPr lang="en-US" baseline="-25000" dirty="0">
                  <a:sym typeface="Symbol" panose="05050102010706020507" pitchFamily="18" charset="2"/>
                </a:rPr>
                <a:t>3</a:t>
              </a:r>
              <a:endParaRPr lang="en-US" baseline="-250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E9052DF-B798-1004-2574-D2D7447CA5CD}"/>
                </a:ext>
              </a:extLst>
            </p:cNvPr>
            <p:cNvSpPr/>
            <p:nvPr/>
          </p:nvSpPr>
          <p:spPr>
            <a:xfrm rot="5400000">
              <a:off x="9380872" y="1466170"/>
              <a:ext cx="204188" cy="1755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9F139A5-8A2C-4D69-A938-32F251AB9D42}"/>
                </a:ext>
              </a:extLst>
            </p:cNvPr>
            <p:cNvSpPr txBox="1"/>
            <p:nvPr/>
          </p:nvSpPr>
          <p:spPr>
            <a:xfrm>
              <a:off x="9317283" y="1092915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S0</a:t>
              </a:r>
            </a:p>
          </p:txBody>
        </p:sp>
        <p:pic>
          <p:nvPicPr>
            <p:cNvPr id="67" name="Picture 66" descr="\documentclass{article}&#10;\usepackage{amsmath}&#10;\pagestyle{empty}&#10;\begin{document}&#10;&#10;\[V(S0) = \sum_ip_ir_i\]&#10;&#10;\end{document}" title="IguanaTex Bitmap Display">
              <a:extLst>
                <a:ext uri="{FF2B5EF4-FFF2-40B4-BE49-F238E27FC236}">
                  <a16:creationId xmlns:a16="http://schemas.microsoft.com/office/drawing/2014/main" id="{43FA8A77-9F45-9148-26DF-F390DFE753C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2658" y="1151157"/>
              <a:ext cx="1446797" cy="430883"/>
            </a:xfrm>
            <a:prstGeom prst="rect">
              <a:avLst/>
            </a:prstGeom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5FBB26E8-E277-201B-201C-7D02911CE91A}"/>
              </a:ext>
            </a:extLst>
          </p:cNvPr>
          <p:cNvSpPr txBox="1"/>
          <p:nvPr/>
        </p:nvSpPr>
        <p:spPr>
          <a:xfrm>
            <a:off x="663321" y="4968179"/>
            <a:ext cx="108653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practice, we use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(S0),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expectation of return at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which is also a convex combination of the rewards.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Since we do not know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(S0)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it must also be learned incrementally during training (see 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later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Intuition: using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(S0)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 a baseline adds “history-sensitivity” to gradient updates. If we sampled better trajectories at S0 the last few times we visited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 reduce gradient update from current episode. We will do this at all states, not just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478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60AD6B1-2A4A-B719-9DC0-0334E57E8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7B964AAE-CC32-4993-5E15-E4541285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53"/>
            <a:ext cx="11327130" cy="994172"/>
          </a:xfrm>
        </p:spPr>
        <p:txBody>
          <a:bodyPr>
            <a:normAutofit/>
          </a:bodyPr>
          <a:lstStyle/>
          <a:p>
            <a:r>
              <a:rPr lang="en-US" dirty="0"/>
              <a:t>Generalization of optimal baseline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DC5D198-55A7-96B7-8F07-5AE2CDC8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41" y="1092915"/>
            <a:ext cx="8030156" cy="398087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/>
              <a:t>	</a:t>
            </a:r>
          </a:p>
          <a:p>
            <a:pPr marL="0" indent="0">
              <a:buNone/>
            </a:pPr>
            <a:endParaRPr lang="en-US" sz="9600"/>
          </a:p>
          <a:p>
            <a:pPr marL="201168" lvl="1" indent="0">
              <a:buClr>
                <a:schemeClr val="tx1"/>
              </a:buClr>
              <a:buNone/>
            </a:pPr>
            <a:r>
              <a:rPr lang="en-US" sz="9600"/>
              <a:t>  </a:t>
            </a:r>
            <a:endParaRPr lang="en-US" sz="9600" u="sng">
              <a:sym typeface="Symbol" panose="05050102010706020507" pitchFamily="18" charset="2"/>
            </a:endParaRPr>
          </a:p>
          <a:p>
            <a:pPr marL="0">
              <a:buNone/>
            </a:pPr>
            <a:endParaRPr lang="en-US" sz="9600"/>
          </a:p>
          <a:p>
            <a:pPr marL="0">
              <a:buNone/>
            </a:pPr>
            <a:endParaRPr lang="en-US" sz="9600"/>
          </a:p>
          <a:p>
            <a:pPr marL="0">
              <a:buNone/>
            </a:pPr>
            <a:endParaRPr lang="en-US" sz="9600"/>
          </a:p>
          <a:p>
            <a:pPr marL="0">
              <a:buNone/>
            </a:pPr>
            <a:endParaRPr lang="en-US" sz="9600"/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Tx/>
              <a:buNone/>
              <a:tabLst/>
              <a:defRPr/>
            </a:pPr>
            <a:endParaRPr lang="en-US" sz="11200">
              <a:sym typeface="Symbol" panose="05050102010706020507" pitchFamily="18" charset="2"/>
            </a:endParaRPr>
          </a:p>
          <a:p>
            <a:pPr marL="0">
              <a:buNone/>
            </a:pPr>
            <a:endParaRPr lang="en-US" sz="12800"/>
          </a:p>
          <a:p>
            <a:pPr marL="201168" lvl="1" indent="0">
              <a:buNone/>
            </a:pPr>
            <a:endParaRPr lang="en-US" sz="12600" u="sng"/>
          </a:p>
          <a:p>
            <a:pPr marL="201168" lvl="1" indent="0">
              <a:buNone/>
            </a:pPr>
            <a:endParaRPr lang="en-US" sz="11200"/>
          </a:p>
          <a:p>
            <a:pPr marL="0" indent="0">
              <a:buNone/>
            </a:pPr>
            <a:endParaRPr lang="en-US" sz="960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201168" lvl="1" indent="0">
              <a:buNone/>
            </a:pPr>
            <a:r>
              <a:rPr lang="en-US"/>
              <a:t> </a:t>
            </a:r>
          </a:p>
          <a:p>
            <a:pPr lvl="1"/>
            <a:endParaRPr lang="en-US"/>
          </a:p>
          <a:p>
            <a:pPr marL="201168" lvl="1" indent="0">
              <a:buNone/>
            </a:pPr>
            <a:endParaRPr lang="en-US" sz="3450"/>
          </a:p>
          <a:p>
            <a:endParaRPr lang="en-US" sz="3750" i="1" dirty="0"/>
          </a:p>
        </p:txBody>
      </p:sp>
      <p:pic>
        <p:nvPicPr>
          <p:cNvPr id="71" name="Picture 70" descr="&#10;\documentclass{article}&#10;\usepackage{amsmath,amssymb,xcolor}&#10;\pagestyle{empty}&#10;\begin{document}&#10;&#10;\[b = \frac{\sum_ip_ir_i(\nabla_{\theta}log(p_i))^2}{\sum_ip_i(\nabla_{\theta}log(p_i))^2} = \frac{\underset{\tau\sim \pi^{\theta}}{\mathbb{E}}[R(\tau)(\nabla_{\theta}log {P(\tau))}^2]}{\underset{\tau\sim \pi^{\theta}}{\mathbb{E}}[(\nabla_{\theta}log(P(\tau))^2]} \]&#10;&#10;&#10;\end{document}" title="IguanaTex Bitmap Display">
            <a:extLst>
              <a:ext uri="{FF2B5EF4-FFF2-40B4-BE49-F238E27FC236}">
                <a16:creationId xmlns:a16="http://schemas.microsoft.com/office/drawing/2014/main" id="{1A0E5591-D82D-1910-B7AC-E3FF021049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34" y="2530406"/>
            <a:ext cx="3660851" cy="744493"/>
          </a:xfrm>
          <a:prstGeom prst="rect">
            <a:avLst/>
          </a:prstGeom>
          <a:solidFill>
            <a:schemeClr val="bg2">
              <a:alpha val="17000"/>
            </a:schemeClr>
          </a:solidFill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DEAD039A-C172-4883-6C7B-6189BA3A8439}"/>
              </a:ext>
            </a:extLst>
          </p:cNvPr>
          <p:cNvGrpSpPr/>
          <p:nvPr/>
        </p:nvGrpSpPr>
        <p:grpSpPr>
          <a:xfrm>
            <a:off x="8532021" y="695911"/>
            <a:ext cx="2154926" cy="1669288"/>
            <a:chOff x="8414831" y="1092915"/>
            <a:chExt cx="2154926" cy="166928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6FC305F-2494-8A74-E84B-55D0CFA2F20E}"/>
                </a:ext>
              </a:extLst>
            </p:cNvPr>
            <p:cNvSpPr/>
            <p:nvPr/>
          </p:nvSpPr>
          <p:spPr>
            <a:xfrm rot="5400000">
              <a:off x="9456989" y="2572317"/>
              <a:ext cx="204188" cy="1755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AD1C500-08CB-C477-FB9F-B29B464242E6}"/>
                </a:ext>
              </a:extLst>
            </p:cNvPr>
            <p:cNvSpPr/>
            <p:nvPr/>
          </p:nvSpPr>
          <p:spPr>
            <a:xfrm rot="5400000">
              <a:off x="10058884" y="2562094"/>
              <a:ext cx="204188" cy="1755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3B315B5-E7F8-2AD8-25B1-CB9DAB9B8D1E}"/>
                </a:ext>
              </a:extLst>
            </p:cNvPr>
            <p:cNvSpPr/>
            <p:nvPr/>
          </p:nvSpPr>
          <p:spPr>
            <a:xfrm rot="5400000">
              <a:off x="8696037" y="2572317"/>
              <a:ext cx="204188" cy="1755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EF35130-8130-0CED-4913-5C56E92C9025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>
              <a:off x="9482968" y="1606579"/>
              <a:ext cx="678010" cy="9412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74A42E2-866C-8313-9C83-314BC6408E7D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9482968" y="1606579"/>
              <a:ext cx="76115" cy="9514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D554B1-1E9E-FE48-9D3D-B65E2BCC1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2966" y="1615936"/>
              <a:ext cx="680003" cy="9719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8715B8F-E3D0-141B-B180-7AC027762C8A}"/>
                </a:ext>
              </a:extLst>
            </p:cNvPr>
            <p:cNvSpPr txBox="1"/>
            <p:nvPr/>
          </p:nvSpPr>
          <p:spPr>
            <a:xfrm>
              <a:off x="8414831" y="1778760"/>
              <a:ext cx="601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ym typeface="Symbol" panose="05050102010706020507" pitchFamily="18" charset="2"/>
                </a:rPr>
                <a:t></a:t>
              </a:r>
              <a:r>
                <a:rPr lang="en-US" baseline="-25000" dirty="0">
                  <a:sym typeface="Symbol" panose="05050102010706020507" pitchFamily="18" charset="2"/>
                </a:rPr>
                <a:t>1</a:t>
              </a:r>
            </a:p>
            <a:p>
              <a:pPr algn="ctr"/>
              <a:r>
                <a:rPr lang="en-US" dirty="0">
                  <a:sym typeface="Symbol" panose="05050102010706020507" pitchFamily="18" charset="2"/>
                </a:rPr>
                <a:t>p</a:t>
              </a:r>
              <a:r>
                <a:rPr lang="en-US" baseline="-25000" dirty="0">
                  <a:sym typeface="Symbol" panose="05050102010706020507" pitchFamily="18" charset="2"/>
                </a:rPr>
                <a:t>1</a:t>
              </a:r>
              <a:r>
                <a:rPr lang="en-US" dirty="0">
                  <a:sym typeface="Symbol" panose="05050102010706020507" pitchFamily="18" charset="2"/>
                </a:rPr>
                <a:t>,r</a:t>
              </a:r>
              <a:r>
                <a:rPr lang="en-US" baseline="-25000" dirty="0">
                  <a:sym typeface="Symbol" panose="05050102010706020507" pitchFamily="18" charset="2"/>
                </a:rPr>
                <a:t>1</a:t>
              </a:r>
              <a:endParaRPr lang="en-US" baseline="-250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D2F0A5-5DF4-FF78-6CA1-A077331923DF}"/>
                </a:ext>
              </a:extLst>
            </p:cNvPr>
            <p:cNvSpPr txBox="1"/>
            <p:nvPr/>
          </p:nvSpPr>
          <p:spPr>
            <a:xfrm>
              <a:off x="9213805" y="1778758"/>
              <a:ext cx="601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ym typeface="Symbol" panose="05050102010706020507" pitchFamily="18" charset="2"/>
                </a:rPr>
                <a:t></a:t>
              </a:r>
              <a:r>
                <a:rPr lang="en-US" baseline="-25000" dirty="0">
                  <a:sym typeface="Symbol" panose="05050102010706020507" pitchFamily="18" charset="2"/>
                </a:rPr>
                <a:t>2</a:t>
              </a:r>
            </a:p>
            <a:p>
              <a:pPr algn="ctr"/>
              <a:r>
                <a:rPr lang="en-US" dirty="0">
                  <a:sym typeface="Symbol" panose="05050102010706020507" pitchFamily="18" charset="2"/>
                </a:rPr>
                <a:t>p</a:t>
              </a:r>
              <a:r>
                <a:rPr lang="en-US" baseline="-25000" dirty="0">
                  <a:sym typeface="Symbol" panose="05050102010706020507" pitchFamily="18" charset="2"/>
                </a:rPr>
                <a:t>2</a:t>
              </a:r>
              <a:r>
                <a:rPr lang="en-US" dirty="0">
                  <a:sym typeface="Symbol" panose="05050102010706020507" pitchFamily="18" charset="2"/>
                </a:rPr>
                <a:t>,r</a:t>
              </a:r>
              <a:r>
                <a:rPr lang="en-US" baseline="-25000" dirty="0">
                  <a:sym typeface="Symbol" panose="05050102010706020507" pitchFamily="18" charset="2"/>
                </a:rPr>
                <a:t>2</a:t>
              </a:r>
              <a:endParaRPr lang="en-US" baseline="-250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955CC52-221F-B52F-22BB-B23AADD95FF2}"/>
                </a:ext>
              </a:extLst>
            </p:cNvPr>
            <p:cNvSpPr txBox="1"/>
            <p:nvPr/>
          </p:nvSpPr>
          <p:spPr>
            <a:xfrm>
              <a:off x="9968310" y="1778759"/>
              <a:ext cx="601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ym typeface="Symbol" panose="05050102010706020507" pitchFamily="18" charset="2"/>
                </a:rPr>
                <a:t></a:t>
              </a:r>
              <a:r>
                <a:rPr lang="en-US" baseline="-25000" dirty="0">
                  <a:sym typeface="Symbol" panose="05050102010706020507" pitchFamily="18" charset="2"/>
                </a:rPr>
                <a:t>3</a:t>
              </a:r>
            </a:p>
            <a:p>
              <a:pPr algn="ctr"/>
              <a:r>
                <a:rPr lang="en-US" dirty="0">
                  <a:sym typeface="Symbol" panose="05050102010706020507" pitchFamily="18" charset="2"/>
                </a:rPr>
                <a:t>p</a:t>
              </a:r>
              <a:r>
                <a:rPr lang="en-US" baseline="-25000" dirty="0">
                  <a:sym typeface="Symbol" panose="05050102010706020507" pitchFamily="18" charset="2"/>
                </a:rPr>
                <a:t>3</a:t>
              </a:r>
              <a:r>
                <a:rPr lang="en-US" dirty="0">
                  <a:sym typeface="Symbol" panose="05050102010706020507" pitchFamily="18" charset="2"/>
                </a:rPr>
                <a:t>,r</a:t>
              </a:r>
              <a:r>
                <a:rPr lang="en-US" baseline="-25000" dirty="0">
                  <a:sym typeface="Symbol" panose="05050102010706020507" pitchFamily="18" charset="2"/>
                </a:rPr>
                <a:t>3</a:t>
              </a:r>
              <a:endParaRPr lang="en-US" baseline="-250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FC77D77-E68E-C572-98EE-9DA5831E841C}"/>
                </a:ext>
              </a:extLst>
            </p:cNvPr>
            <p:cNvSpPr/>
            <p:nvPr/>
          </p:nvSpPr>
          <p:spPr>
            <a:xfrm rot="5400000">
              <a:off x="9380872" y="1466170"/>
              <a:ext cx="204188" cy="1755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239547-9DEF-751C-DC70-35EC088245DE}"/>
                </a:ext>
              </a:extLst>
            </p:cNvPr>
            <p:cNvSpPr txBox="1"/>
            <p:nvPr/>
          </p:nvSpPr>
          <p:spPr>
            <a:xfrm>
              <a:off x="9317283" y="1092915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S0</a:t>
              </a:r>
            </a:p>
          </p:txBody>
        </p:sp>
      </p:grpSp>
      <p:pic>
        <p:nvPicPr>
          <p:cNvPr id="73" name="Picture 72" descr="\documentclass{article}&#10;\usepackage{amsmath,amssymb}&#10;\pagestyle{empty}&#10;\begin{document}&#10;\noindent&#10;i) Generalization to full trajectories: use trajectory formulation&#10;&#10;\[b = \frac{\underset{\tau\sim \pi^{\theta}}{\mathbb{E}}[R(\tau)(\nabla_{\theta}log(P(\tau))^2]}{\underset{\tau\sim \pi^{\theta}}{\mathbb{E}}[(\nabla_{\theta}log(P(\tau))^2]}\]&#10;&#10;\noindent&#10;ii) Generalization to multiple parameters: one approach is to ignore off-diagonal terms in covariance matrix and use different baseline values for each dimension of gradient vector (intuitively, we minimize variance in each dimension separately)&#10;&#10;&#10;\noindent&#10;iii) In practice, we just use (state-dependent) baseline $V^{\theta}(Si)$ at every state $Si$.&#10;&#10;\[\nabla_\theta \mathbb{E}_{\tau \sim \pi^\theta}[R(\tau)] =&#10;\mathbb{E}_{\tau \sim \pi^\theta} \left[ \sum_{t=0}^{T-1} \nabla_\theta \log&#10;\pi_\theta(A_t|S_t) \left(\sum_{t'=t}^{T-1}r_{t'} - b(S_t)\right) \right] \]&#10;&#10;\end{document}" title="IguanaTex Bitmap Display">
            <a:extLst>
              <a:ext uri="{FF2B5EF4-FFF2-40B4-BE49-F238E27FC236}">
                <a16:creationId xmlns:a16="http://schemas.microsoft.com/office/drawing/2014/main" id="{F644A43A-3150-6203-4758-FE17300D7B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0" y="1092912"/>
            <a:ext cx="6887175" cy="380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A7A1BE-A4B0-20B5-BF7D-EB2C69F3F687}"/>
              </a:ext>
            </a:extLst>
          </p:cNvPr>
          <p:cNvSpPr/>
          <p:nvPr/>
        </p:nvSpPr>
        <p:spPr>
          <a:xfrm>
            <a:off x="8030565" y="3752440"/>
            <a:ext cx="3325091" cy="1376218"/>
          </a:xfrm>
          <a:prstGeom prst="rect">
            <a:avLst/>
          </a:prstGeom>
          <a:solidFill>
            <a:schemeClr val="bg2">
              <a:alpha val="17000"/>
            </a:schemeClr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\documentclass{article}&#10;\usepackage{amsmath,amssymb}&#10;\usepackage{empheq}&#10;\usepackage{mdframed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pagestyle{empty}&#10;\begin{document}&#10;\flushleft&#10;\begin{align}&#10;\nonumber&#10;\nabla_\theta \mathbb{E}_{\tau \sim \pi_\theta}\Big[R(\tau)\Big] \;&#10;&amp;=\; \underbrace{\mathbb{E}_{\tau \sim \pi_\theta} \left[ \sum_{t=0}^{T-1} \nabla_\theta \log \pi_\theta(a_t|s_t) \left(\sum_{t'=t}^{T-1}r_{t'}\right) \right]}_{\rm rewards-to-go\ formulation}&#10;\end{align}&#10;\end{document}" title="IguanaTex Bitmap Display">
            <a:extLst>
              <a:ext uri="{FF2B5EF4-FFF2-40B4-BE49-F238E27FC236}">
                <a16:creationId xmlns:a16="http://schemas.microsoft.com/office/drawing/2014/main" id="{7B6EDF3D-4E78-3D73-C714-94E8C0C2F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52" y="5607051"/>
            <a:ext cx="4363362" cy="872473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B7A78-AC2C-A80D-56F1-F56C63E4EA30}"/>
              </a:ext>
            </a:extLst>
          </p:cNvPr>
          <p:cNvGrpSpPr/>
          <p:nvPr/>
        </p:nvGrpSpPr>
        <p:grpSpPr>
          <a:xfrm>
            <a:off x="8116418" y="3980892"/>
            <a:ext cx="2973671" cy="947024"/>
            <a:chOff x="7860665" y="4113832"/>
            <a:chExt cx="2973671" cy="94702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EDB962-6A83-3CCF-C921-68E7D070C51C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 flipV="1">
              <a:off x="8482917" y="4538443"/>
              <a:ext cx="650509" cy="151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C806F5-B1E1-F5D7-3934-7BA4636D945B}"/>
                </a:ext>
              </a:extLst>
            </p:cNvPr>
            <p:cNvSpPr txBox="1"/>
            <p:nvPr/>
          </p:nvSpPr>
          <p:spPr>
            <a:xfrm>
              <a:off x="7860665" y="4217873"/>
              <a:ext cx="4748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lang="en-US" sz="3200" dirty="0">
                  <a:solidFill>
                    <a:srgbClr val="000000"/>
                  </a:solidFill>
                  <a:latin typeface="Calibri" panose="020F0502020204030204"/>
                  <a:sym typeface="Symbol" panose="05050102010706020507" pitchFamily="18" charset="2"/>
                </a:rPr>
                <a:t>:</a:t>
              </a:r>
              <a:endParaRPr lang="en-US" sz="320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8A885D2-FEE6-D60C-6722-7DC2BBB02C41}"/>
                </a:ext>
              </a:extLst>
            </p:cNvPr>
            <p:cNvSpPr/>
            <p:nvPr/>
          </p:nvSpPr>
          <p:spPr>
            <a:xfrm>
              <a:off x="8319621" y="4456630"/>
              <a:ext cx="163296" cy="1939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1EBB9B3-A3DF-BC57-84CC-B2F72184FABD}"/>
                </a:ext>
              </a:extLst>
            </p:cNvPr>
            <p:cNvSpPr/>
            <p:nvPr/>
          </p:nvSpPr>
          <p:spPr>
            <a:xfrm>
              <a:off x="9117572" y="4435191"/>
              <a:ext cx="163296" cy="1939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D10C0EF-6CE5-39F9-5298-5F1FA826C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3343" y="4528702"/>
              <a:ext cx="642180" cy="48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C87117F-E24A-8282-4183-E1506D9497DD}"/>
                </a:ext>
              </a:extLst>
            </p:cNvPr>
            <p:cNvSpPr/>
            <p:nvPr/>
          </p:nvSpPr>
          <p:spPr>
            <a:xfrm>
              <a:off x="9916327" y="4421373"/>
              <a:ext cx="163296" cy="1939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77F5C2D-F70F-CA31-742F-1625ABF5C2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8056" y="4515625"/>
              <a:ext cx="650509" cy="151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0744C3E-AFDA-3C4F-9656-F548F442EF40}"/>
                </a:ext>
              </a:extLst>
            </p:cNvPr>
            <p:cNvSpPr/>
            <p:nvPr/>
          </p:nvSpPr>
          <p:spPr>
            <a:xfrm>
              <a:off x="10671040" y="4418643"/>
              <a:ext cx="163296" cy="1939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943C17-3454-301B-8209-81DE56EF718E}"/>
                </a:ext>
              </a:extLst>
            </p:cNvPr>
            <p:cNvSpPr txBox="1"/>
            <p:nvPr/>
          </p:nvSpPr>
          <p:spPr>
            <a:xfrm>
              <a:off x="8518359" y="413612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/>
                <a:t>r</a:t>
              </a:r>
              <a:r>
                <a:rPr lang="en-US" i="1" baseline="-25000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6AB84E-9A92-F924-AEF1-524518D8C3A1}"/>
                </a:ext>
              </a:extLst>
            </p:cNvPr>
            <p:cNvSpPr txBox="1"/>
            <p:nvPr/>
          </p:nvSpPr>
          <p:spPr>
            <a:xfrm>
              <a:off x="9353732" y="411383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>
                  <a:solidFill>
                    <a:srgbClr val="FF0000"/>
                  </a:solidFill>
                </a:rPr>
                <a:t>r</a:t>
              </a:r>
              <a:r>
                <a:rPr lang="en-US" i="1" baseline="-250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76B36B-4D75-BB6E-8400-A1D4E731E90B}"/>
                </a:ext>
              </a:extLst>
            </p:cNvPr>
            <p:cNvSpPr txBox="1"/>
            <p:nvPr/>
          </p:nvSpPr>
          <p:spPr>
            <a:xfrm>
              <a:off x="10149302" y="411383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>
                  <a:solidFill>
                    <a:srgbClr val="FF0000"/>
                  </a:solidFill>
                </a:rPr>
                <a:t>r</a:t>
              </a:r>
              <a:r>
                <a:rPr lang="en-US" i="1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  <p:pic>
          <p:nvPicPr>
            <p:cNvPr id="35" name="Picture 34" descr="\documentclass{article}&#10;\usepackage{amsmath}&#10;\pagestyle{empty}&#10;\begin{document}&#10;&#10;$p_0$\\&#10;$\nabla_{\theta}\log p_0$&#10;&#10;\end{document}" title="IguanaTex Bitmap Display">
              <a:extLst>
                <a:ext uri="{FF2B5EF4-FFF2-40B4-BE49-F238E27FC236}">
                  <a16:creationId xmlns:a16="http://schemas.microsoft.com/office/drawing/2014/main" id="{74600608-D55D-1EEE-C34E-13C8D5A0CC9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269" y="4717844"/>
              <a:ext cx="694993" cy="343012"/>
            </a:xfrm>
            <a:prstGeom prst="rect">
              <a:avLst/>
            </a:prstGeom>
          </p:spPr>
        </p:pic>
        <p:pic>
          <p:nvPicPr>
            <p:cNvPr id="36" name="Picture 35" descr="\documentclass{article}&#10;\usepackage{amsmath,xcolor}&#10;\pagestyle{empty}&#10;\begin{document}&#10;&#10;$p_1$\\&#10;$\textcolor{red}{\nabla_{\theta}\log p_1}$&#10;&#10;\end{document}" title="IguanaTex Bitmap Display">
              <a:extLst>
                <a:ext uri="{FF2B5EF4-FFF2-40B4-BE49-F238E27FC236}">
                  <a16:creationId xmlns:a16="http://schemas.microsoft.com/office/drawing/2014/main" id="{01EF032F-3AC3-D1E5-E36D-E135C7AFE12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936" y="4716555"/>
              <a:ext cx="689388" cy="343012"/>
            </a:xfrm>
            <a:prstGeom prst="rect">
              <a:avLst/>
            </a:prstGeom>
          </p:spPr>
        </p:pic>
        <p:pic>
          <p:nvPicPr>
            <p:cNvPr id="37" name="Picture 36" descr="\documentclass{article}&#10;\usepackage{amsmath,xcolor}&#10;\pagestyle{empty}&#10;\begin{document}&#10;&#10;$p_2$\\&#10;$\nabla_{\theta}\log p_2$&#10;&#10;\end{document}" title="IguanaTex Bitmap Display">
              <a:extLst>
                <a:ext uri="{FF2B5EF4-FFF2-40B4-BE49-F238E27FC236}">
                  <a16:creationId xmlns:a16="http://schemas.microsoft.com/office/drawing/2014/main" id="{7CC0472A-D576-1EF3-28B8-1EE48FC23647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2603" y="4716555"/>
              <a:ext cx="693872" cy="343012"/>
            </a:xfrm>
            <a:prstGeom prst="rect">
              <a:avLst/>
            </a:prstGeom>
          </p:spPr>
        </p:pic>
      </p:grpSp>
      <p:pic>
        <p:nvPicPr>
          <p:cNvPr id="84" name="Picture 83" descr="\documentclass{article}&#10;\usepackage{amsmath,amssymb,mdframed}&#10;\pagestyle{empty}&#10;\begin{document}&#10;&#10;\[\nabla_\theta \mathbb{E}_{\tau \sim \pi^\theta}[R(\tau)] =&#10;\mathbb{E}_{\tau \sim \pi^\theta} \left[ \sum_{t=0}^{T-1} \nabla_\theta \log&#10;\pi_\theta(A_t|S_t) \left(\sum_{t'=t}^{T-1}r_{t'} - V^{\theta}(S_t)\right) \right] \]&#10;&#10;\noindent&#10;Need mechanism to learn $V^{\theta}(S_t)$ incrementally as episodes are generated. &#10;&#10;\end{document}" title="IguanaTex Bitmap Display">
            <a:extLst>
              <a:ext uri="{FF2B5EF4-FFF2-40B4-BE49-F238E27FC236}">
                <a16:creationId xmlns:a16="http://schemas.microsoft.com/office/drawing/2014/main" id="{9F20F876-0B7B-CCBB-AFCA-C3EA5B438CB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8" y="5462527"/>
            <a:ext cx="6332544" cy="1161520"/>
          </a:xfrm>
          <a:prstGeom prst="rect">
            <a:avLst/>
          </a:prstGeom>
        </p:spPr>
      </p:pic>
      <p:sp>
        <p:nvSpPr>
          <p:cNvPr id="50" name="Arrow: Down 49">
            <a:extLst>
              <a:ext uri="{FF2B5EF4-FFF2-40B4-BE49-F238E27FC236}">
                <a16:creationId xmlns:a16="http://schemas.microsoft.com/office/drawing/2014/main" id="{5E5F3543-B0F6-529D-B010-8F926331E9A7}"/>
              </a:ext>
            </a:extLst>
          </p:cNvPr>
          <p:cNvSpPr/>
          <p:nvPr/>
        </p:nvSpPr>
        <p:spPr>
          <a:xfrm>
            <a:off x="3510312" y="4983432"/>
            <a:ext cx="271278" cy="4068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1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>
          <a:extLst>
            <a:ext uri="{FF2B5EF4-FFF2-40B4-BE49-F238E27FC236}">
              <a16:creationId xmlns:a16="http://schemas.microsoft.com/office/drawing/2014/main" id="{8E0B4092-00CA-E090-ADB6-E47415F33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E286509-00CA-AE5F-B0EC-08F17CACB742}"/>
              </a:ext>
            </a:extLst>
          </p:cNvPr>
          <p:cNvSpPr txBox="1">
            <a:spLocks/>
          </p:cNvSpPr>
          <p:nvPr/>
        </p:nvSpPr>
        <p:spPr>
          <a:xfrm>
            <a:off x="711062" y="1076468"/>
            <a:ext cx="9347430" cy="503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Deterministic and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probabilistic control</a:t>
            </a: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Policy network  and its parameters </a:t>
            </a:r>
          </a:p>
          <a:p>
            <a:pPr marL="795847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Basic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policy gradient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method: REINFORCE</a:t>
            </a: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Monte Carlo sampling to estimate gradient of expected reward</a:t>
            </a: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Suffers from high variance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 requires many samples</a:t>
            </a: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Baseline methods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for reducing variance</a:t>
            </a: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Based on </a:t>
            </a:r>
            <a:r>
              <a:rPr kumimoji="0" lang="en-US" sz="1867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control variates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methods from Monte Carlo literature</a:t>
            </a: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lang="en-US" kern="0" dirty="0">
                <a:solidFill>
                  <a:srgbClr val="595959"/>
                </a:solidFill>
                <a:sym typeface="Symbol" panose="05050102010706020507" pitchFamily="18" charset="2"/>
              </a:rPr>
              <a:t>Baselines in policy-gradient computation: optimal and value-based baselines</a:t>
            </a: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Implementation: </a:t>
            </a:r>
            <a:r>
              <a:rPr kumimoji="0" lang="en-US" sz="1867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actor-critic methods</a:t>
            </a: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Trust-region methods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for improving stability and sample efficiency</a:t>
            </a: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Ensure updates to  are small</a:t>
            </a: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Trust Region Policy Optimization (TRPO): KL-divergence</a:t>
            </a: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Proximal Policy Optimization (PPO): bounding box around current values</a:t>
            </a: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EB2C49-35EE-6A6A-9E8A-5E7EA204E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>
            <a:normAutofit/>
          </a:bodyPr>
          <a:lstStyle/>
          <a:p>
            <a:r>
              <a:rPr lang="en-US" sz="3600" dirty="0"/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3888781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 dirty="0"/>
              <a:t>REINFORCE with Value Baseline</a:t>
            </a:r>
            <a:endParaRPr dirty="0"/>
          </a:p>
        </p:txBody>
      </p:sp>
      <p:pic>
        <p:nvPicPr>
          <p:cNvPr id="579" name="Google Shape;579;p39"/>
          <p:cNvPicPr preferRelativeResize="0"/>
          <p:nvPr/>
        </p:nvPicPr>
        <p:blipFill rotWithShape="1">
          <a:blip r:embed="rId3">
            <a:alphaModFix/>
          </a:blip>
          <a:srcRect r="3138"/>
          <a:stretch/>
        </p:blipFill>
        <p:spPr>
          <a:xfrm>
            <a:off x="537433" y="2584912"/>
            <a:ext cx="7844567" cy="2975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39"/>
          <p:cNvCxnSpPr/>
          <p:nvPr/>
        </p:nvCxnSpPr>
        <p:spPr>
          <a:xfrm>
            <a:off x="3678550" y="4610420"/>
            <a:ext cx="813600" cy="0"/>
          </a:xfrm>
          <a:prstGeom prst="straightConnector1">
            <a:avLst/>
          </a:prstGeom>
          <a:noFill/>
          <a:ln w="9525" cap="flat" cmpd="sng">
            <a:solidFill>
              <a:srgbClr val="4385F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p39"/>
          <p:cNvSpPr txBox="1"/>
          <p:nvPr/>
        </p:nvSpPr>
        <p:spPr>
          <a:xfrm>
            <a:off x="4459716" y="4427151"/>
            <a:ext cx="5524000" cy="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4385F2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Update the policy parameter θ using </a:t>
            </a:r>
            <a:r>
              <a:rPr lang="en-GB" sz="1600" b="1" kern="0" dirty="0">
                <a:solidFill>
                  <a:srgbClr val="4385F2"/>
                </a:solidFill>
                <a:latin typeface="Arial"/>
                <a:cs typeface="Arial"/>
                <a:sym typeface="Arial"/>
              </a:rPr>
              <a:t>rewards-to-go 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4385F2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583" name="Google Shape;583;p39"/>
          <p:cNvCxnSpPr/>
          <p:nvPr/>
        </p:nvCxnSpPr>
        <p:spPr>
          <a:xfrm>
            <a:off x="3379350" y="4840020"/>
            <a:ext cx="813600" cy="0"/>
          </a:xfrm>
          <a:prstGeom prst="straightConnector1">
            <a:avLst/>
          </a:prstGeom>
          <a:noFill/>
          <a:ln w="9525" cap="flat" cmpd="sng">
            <a:solidFill>
              <a:srgbClr val="4385F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4" name="Google Shape;584;p39"/>
          <p:cNvSpPr txBox="1"/>
          <p:nvPr/>
        </p:nvSpPr>
        <p:spPr>
          <a:xfrm>
            <a:off x="4192950" y="4659820"/>
            <a:ext cx="5524000" cy="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4385F2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Update the </a:t>
            </a:r>
            <a:r>
              <a:rPr lang="en-GB" sz="1600" b="1" kern="0" dirty="0">
                <a:solidFill>
                  <a:srgbClr val="4385F2"/>
                </a:solidFill>
                <a:latin typeface="Arial"/>
                <a:cs typeface="Arial"/>
                <a:sym typeface="Arial"/>
              </a:rPr>
              <a:t>state-value NN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4385F2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parameter </a:t>
            </a:r>
            <a:r>
              <a:rPr kumimoji="0" lang="en-GB" sz="1600" i="1" u="none" strike="noStrike" kern="0" cap="none" spc="0" normalizeH="0" baseline="0" noProof="0" dirty="0">
                <a:ln>
                  <a:noFill/>
                </a:ln>
                <a:solidFill>
                  <a:srgbClr val="4385F2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</a:t>
            </a:r>
            <a:endParaRPr kumimoji="0" sz="1600" i="1" u="none" strike="noStrike" kern="0" cap="none" spc="0" normalizeH="0" baseline="0" noProof="0" dirty="0">
              <a:ln>
                <a:noFill/>
              </a:ln>
              <a:solidFill>
                <a:srgbClr val="4385F2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585" name="Google Shape;585;p39"/>
          <p:cNvCxnSpPr/>
          <p:nvPr/>
        </p:nvCxnSpPr>
        <p:spPr>
          <a:xfrm>
            <a:off x="2848983" y="4380820"/>
            <a:ext cx="813600" cy="0"/>
          </a:xfrm>
          <a:prstGeom prst="straightConnector1">
            <a:avLst/>
          </a:prstGeom>
          <a:noFill/>
          <a:ln w="9525" cap="flat" cmpd="sng">
            <a:solidFill>
              <a:srgbClr val="4385F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6" name="Google Shape;586;p39"/>
          <p:cNvSpPr txBox="1"/>
          <p:nvPr/>
        </p:nvSpPr>
        <p:spPr>
          <a:xfrm>
            <a:off x="3662583" y="4200620"/>
            <a:ext cx="5524000" cy="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4385F2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Calculate</a:t>
            </a:r>
            <a:r>
              <a:rPr kumimoji="0" lang="en-GB" sz="1600" b="1" i="0" u="none" strike="noStrike" kern="0" cap="none" spc="0" normalizeH="0" noProof="0" dirty="0">
                <a:ln>
                  <a:noFill/>
                </a:ln>
                <a:solidFill>
                  <a:srgbClr val="4385F2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diff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4385F2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4C059-5CCD-17E6-B9A8-20FD432E85CB}"/>
              </a:ext>
            </a:extLst>
          </p:cNvPr>
          <p:cNvSpPr txBox="1"/>
          <p:nvPr/>
        </p:nvSpPr>
        <p:spPr>
          <a:xfrm>
            <a:off x="5863362" y="546865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Sutton &amp; Barto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ED125-72C8-DA75-CC7A-060CC28E376F}"/>
              </a:ext>
            </a:extLst>
          </p:cNvPr>
          <p:cNvSpPr txBox="1"/>
          <p:nvPr/>
        </p:nvSpPr>
        <p:spPr>
          <a:xfrm>
            <a:off x="537432" y="1734050"/>
            <a:ext cx="897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states: maintain a State </a:t>
            </a:r>
            <a:r>
              <a:rPr lang="en-US" dirty="0">
                <a:sym typeface="Wingdings" panose="05000000000000000000" pitchFamily="2" charset="2"/>
              </a:rPr>
              <a:t> Value table, updated by each episode</a:t>
            </a:r>
          </a:p>
          <a:p>
            <a:r>
              <a:rPr lang="en-US" dirty="0">
                <a:sym typeface="Wingdings" panose="05000000000000000000" pitchFamily="2" charset="2"/>
              </a:rPr>
              <a:t>Continuous states: u</a:t>
            </a:r>
            <a:r>
              <a:rPr lang="en-US" dirty="0"/>
              <a:t>se a NN with parameter </a:t>
            </a:r>
            <a:r>
              <a:rPr lang="en-US" i="1" dirty="0"/>
              <a:t>w</a:t>
            </a:r>
            <a:r>
              <a:rPr lang="en-US" dirty="0"/>
              <a:t> to approximate State </a:t>
            </a:r>
            <a:r>
              <a:rPr lang="en-US" dirty="0">
                <a:sym typeface="Wingdings" panose="05000000000000000000" pitchFamily="2" charset="2"/>
              </a:rPr>
              <a:t> Value table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6298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GB"/>
              <a:t>REINFORCE vs </a:t>
            </a:r>
            <a:endParaRPr/>
          </a:p>
          <a:p>
            <a:r>
              <a:rPr lang="en-GB"/>
              <a:t>REINFORCE with baseline</a:t>
            </a:r>
            <a:endParaRPr/>
          </a:p>
        </p:txBody>
      </p:sp>
      <p:sp>
        <p:nvSpPr>
          <p:cNvPr id="592" name="Google Shape;592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192800" cy="408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endParaRPr sz="2133" b="1"/>
          </a:p>
          <a:p>
            <a:pPr marL="0" indent="0">
              <a:spcBef>
                <a:spcPts val="1600"/>
              </a:spcBef>
              <a:buNone/>
            </a:pPr>
            <a:r>
              <a:rPr lang="en-GB" sz="2133" b="1"/>
              <a:t>Settings: </a:t>
            </a:r>
            <a:endParaRPr sz="2133" b="1"/>
          </a:p>
          <a:p>
            <a:pPr indent="-431789">
              <a:spcBef>
                <a:spcPts val="1600"/>
              </a:spcBef>
              <a:buSzPts val="1500"/>
            </a:pPr>
            <a:r>
              <a:rPr lang="en-GB" sz="2000"/>
              <a:t>REINFORCE:</a:t>
            </a:r>
            <a:endParaRPr sz="2000"/>
          </a:p>
          <a:p>
            <a:pPr indent="0">
              <a:spcBef>
                <a:spcPts val="1600"/>
              </a:spcBef>
              <a:buNone/>
            </a:pPr>
            <a:endParaRPr sz="2000"/>
          </a:p>
          <a:p>
            <a:pPr indent="-431789">
              <a:spcBef>
                <a:spcPts val="1600"/>
              </a:spcBef>
              <a:buSzPts val="1500"/>
            </a:pPr>
            <a:r>
              <a:rPr lang="en-GB" sz="2000"/>
              <a:t>REINFORCE with baseline:  </a:t>
            </a:r>
            <a:endParaRPr sz="2000"/>
          </a:p>
        </p:txBody>
      </p:sp>
      <p:pic>
        <p:nvPicPr>
          <p:cNvPr id="593" name="Google Shape;593;p40"/>
          <p:cNvPicPr preferRelativeResize="0"/>
          <p:nvPr/>
        </p:nvPicPr>
        <p:blipFill rotWithShape="1">
          <a:blip r:embed="rId3">
            <a:alphaModFix/>
          </a:blip>
          <a:srcRect l="3793" r="8402" b="19736"/>
          <a:stretch/>
        </p:blipFill>
        <p:spPr>
          <a:xfrm>
            <a:off x="5792704" y="123101"/>
            <a:ext cx="6399296" cy="31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0"/>
          <p:cNvPicPr preferRelativeResize="0"/>
          <p:nvPr/>
        </p:nvPicPr>
        <p:blipFill rotWithShape="1">
          <a:blip r:embed="rId4">
            <a:alphaModFix/>
          </a:blip>
          <a:srcRect l="2799"/>
          <a:stretch/>
        </p:blipFill>
        <p:spPr>
          <a:xfrm>
            <a:off x="6682467" y="3315400"/>
            <a:ext cx="5509532" cy="35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0"/>
          <p:cNvPicPr preferRelativeResize="0"/>
          <p:nvPr/>
        </p:nvPicPr>
        <p:blipFill rotWithShape="1">
          <a:blip r:embed="rId5">
            <a:alphaModFix/>
          </a:blip>
          <a:srcRect l="4743"/>
          <a:stretch/>
        </p:blipFill>
        <p:spPr>
          <a:xfrm>
            <a:off x="688067" y="4469267"/>
            <a:ext cx="4486800" cy="6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0"/>
          <p:cNvPicPr preferRelativeResize="0"/>
          <p:nvPr/>
        </p:nvPicPr>
        <p:blipFill rotWithShape="1">
          <a:blip r:embed="rId6">
            <a:alphaModFix/>
          </a:blip>
          <a:srcRect l="4214"/>
          <a:stretch/>
        </p:blipFill>
        <p:spPr>
          <a:xfrm>
            <a:off x="688067" y="3315400"/>
            <a:ext cx="4647835" cy="37026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0"/>
          <p:cNvSpPr txBox="1">
            <a:spLocks noGrp="1"/>
          </p:cNvSpPr>
          <p:nvPr>
            <p:ph type="body" idx="1"/>
          </p:nvPr>
        </p:nvSpPr>
        <p:spPr>
          <a:xfrm>
            <a:off x="415584" y="5441600"/>
            <a:ext cx="5192800" cy="12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5000"/>
              </a:lnSpc>
              <a:spcAft>
                <a:spcPts val="1600"/>
              </a:spcAft>
              <a:buNone/>
            </a:pPr>
            <a:r>
              <a:rPr lang="en-GB" dirty="0"/>
              <a:t>The baseline reduces variance, allowing REINFORCE with baseline to converge faster.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9C06-FBE8-DBFD-2D37-9DA2F36A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1B181-69F8-9491-1417-CEC05BB51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Lil’Log</a:t>
            </a:r>
            <a:r>
              <a:rPr lang="en-US" dirty="0"/>
              <a:t>: Policy Gradient Algorithms: long blog post on policy gradient algorithms. Well-written.</a:t>
            </a:r>
          </a:p>
          <a:p>
            <a:pPr lvl="1"/>
            <a:r>
              <a:rPr lang="en-US" dirty="0">
                <a:hlinkClick r:id="rId2"/>
              </a:rPr>
              <a:t>https://lilianweng.github.io/posts/2018-04-08-policy-gradient/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Definitive Guide to Policy Gradients in Deep Reinforcement Learning: Theory, Algorithms, and Implementations, Matthias Lehmann. Considers continuous state, continuous action MDPs so lots of double integrals!</a:t>
            </a:r>
          </a:p>
          <a:p>
            <a:pPr lvl="1"/>
            <a:r>
              <a:rPr lang="en-US" dirty="0">
                <a:hlinkClick r:id="rId3"/>
              </a:rPr>
              <a:t>https://arxiv.org/pdf/2401.13662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Variance Reduction in Policy Gradient, David Rosenberg NYU-CDS DS-GA 3001 lecture notes. Approaches subject from data science/statistics perspective.</a:t>
            </a:r>
          </a:p>
          <a:p>
            <a:pPr lvl="1"/>
            <a:r>
              <a:rPr lang="en-US" dirty="0">
                <a:hlinkClick r:id="rId4"/>
              </a:rPr>
              <a:t>https://davidrosenberg.github.io/ttml2021fall/bandits/6.PG-variance-reduction.pdf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Deep Reinforcement Learning, Sergey Levine, CS 285 Berkeley. Course by one of the leaders in the field. </a:t>
            </a:r>
          </a:p>
          <a:p>
            <a:pPr lvl="1"/>
            <a:r>
              <a:rPr lang="en-US" dirty="0">
                <a:hlinkClick r:id="rId5"/>
              </a:rPr>
              <a:t>https://rail.eecs.berkeley.edu/deeprlcourse/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OpenAI Spinning Up. Introduction to Policy Optimization. Has links to libraries and systems resources.</a:t>
            </a:r>
          </a:p>
          <a:p>
            <a:pPr lvl="1"/>
            <a:r>
              <a:rPr lang="en-US" dirty="0">
                <a:hlinkClick r:id="rId6"/>
              </a:rPr>
              <a:t>https://spinningup.openai.com/en/latest/spinningup/rl_intro3.html</a:t>
            </a:r>
            <a:endParaRPr lang="en-US" dirty="0"/>
          </a:p>
          <a:p>
            <a:endParaRPr lang="en-US" dirty="0"/>
          </a:p>
          <a:p>
            <a:pPr marL="79584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36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85D46-E0A3-2CE4-5684-C452F5702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4174688" cy="4555200"/>
          </a:xfrm>
        </p:spPr>
        <p:txBody>
          <a:bodyPr/>
          <a:lstStyle/>
          <a:p>
            <a:r>
              <a:rPr lang="en-US" dirty="0"/>
              <a:t>Since we are tracking state values, use TD(0) error in gradient formula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D1CCB1-6E3C-531D-529A-CEE8DD1906B5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8346578" y="2459635"/>
            <a:ext cx="650509" cy="15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8EA25-C22B-D7BB-E67D-07188EA445FD}"/>
              </a:ext>
            </a:extLst>
          </p:cNvPr>
          <p:cNvSpPr txBox="1"/>
          <p:nvPr/>
        </p:nvSpPr>
        <p:spPr>
          <a:xfrm>
            <a:off x="7724326" y="2139065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3200" dirty="0">
                <a:solidFill>
                  <a:srgbClr val="000000"/>
                </a:solidFill>
                <a:latin typeface="Calibri" panose="020F0502020204030204"/>
                <a:sym typeface="Symbol" panose="05050102010706020507" pitchFamily="18" charset="2"/>
              </a:rPr>
              <a:t>:</a:t>
            </a:r>
            <a:endParaRPr lang="en-US" sz="32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3881C0-8AA8-DEF6-7403-E8301BC7B456}"/>
              </a:ext>
            </a:extLst>
          </p:cNvPr>
          <p:cNvSpPr/>
          <p:nvPr/>
        </p:nvSpPr>
        <p:spPr>
          <a:xfrm>
            <a:off x="8183282" y="2377822"/>
            <a:ext cx="163296" cy="1939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E93462-3E0A-F28D-E5F7-43563FE484C5}"/>
              </a:ext>
            </a:extLst>
          </p:cNvPr>
          <p:cNvSpPr/>
          <p:nvPr/>
        </p:nvSpPr>
        <p:spPr>
          <a:xfrm>
            <a:off x="8981233" y="2356383"/>
            <a:ext cx="163296" cy="1939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B801D1-9024-CA2A-545D-903FB761B369}"/>
              </a:ext>
            </a:extLst>
          </p:cNvPr>
          <p:cNvCxnSpPr>
            <a:cxnSpLocks/>
          </p:cNvCxnSpPr>
          <p:nvPr/>
        </p:nvCxnSpPr>
        <p:spPr>
          <a:xfrm flipV="1">
            <a:off x="9137004" y="2449894"/>
            <a:ext cx="642180" cy="4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592226C-0E16-D6D1-D93C-54010FFB3095}"/>
              </a:ext>
            </a:extLst>
          </p:cNvPr>
          <p:cNvSpPr/>
          <p:nvPr/>
        </p:nvSpPr>
        <p:spPr>
          <a:xfrm>
            <a:off x="9779988" y="2342565"/>
            <a:ext cx="163296" cy="1939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CD2282-F2D1-0299-1C29-CDE9FB7E7A40}"/>
              </a:ext>
            </a:extLst>
          </p:cNvPr>
          <p:cNvCxnSpPr>
            <a:cxnSpLocks/>
          </p:cNvCxnSpPr>
          <p:nvPr/>
        </p:nvCxnSpPr>
        <p:spPr>
          <a:xfrm flipV="1">
            <a:off x="9891717" y="2436817"/>
            <a:ext cx="650509" cy="15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A3D36C9-C6C6-EECC-0149-0C37E2CD0E40}"/>
              </a:ext>
            </a:extLst>
          </p:cNvPr>
          <p:cNvSpPr/>
          <p:nvPr/>
        </p:nvSpPr>
        <p:spPr>
          <a:xfrm>
            <a:off x="10534701" y="2339835"/>
            <a:ext cx="163296" cy="1939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1860A-CDAD-C3F3-4E43-6F37D9BB369E}"/>
              </a:ext>
            </a:extLst>
          </p:cNvPr>
          <p:cNvSpPr txBox="1"/>
          <p:nvPr/>
        </p:nvSpPr>
        <p:spPr>
          <a:xfrm>
            <a:off x="8382020" y="205731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i="1" baseline="-25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CD72D2-4F04-5915-9D71-F10CB7B695D5}"/>
              </a:ext>
            </a:extLst>
          </p:cNvPr>
          <p:cNvSpPr txBox="1"/>
          <p:nvPr/>
        </p:nvSpPr>
        <p:spPr>
          <a:xfrm>
            <a:off x="9217393" y="203502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i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041802-82B8-24E7-2E78-2854D7397822}"/>
              </a:ext>
            </a:extLst>
          </p:cNvPr>
          <p:cNvSpPr txBox="1"/>
          <p:nvPr/>
        </p:nvSpPr>
        <p:spPr>
          <a:xfrm>
            <a:off x="10012963" y="203502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i="1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0EB85FF-EE45-57C1-810F-ABE4010B7E3E}"/>
              </a:ext>
            </a:extLst>
          </p:cNvPr>
          <p:cNvSpPr/>
          <p:nvPr/>
        </p:nvSpPr>
        <p:spPr>
          <a:xfrm>
            <a:off x="9125712" y="2542032"/>
            <a:ext cx="1499616" cy="345986"/>
          </a:xfrm>
          <a:custGeom>
            <a:avLst/>
            <a:gdLst>
              <a:gd name="connsiteX0" fmla="*/ 0 w 1499616"/>
              <a:gd name="connsiteY0" fmla="*/ 0 h 345986"/>
              <a:gd name="connsiteX1" fmla="*/ 713232 w 1499616"/>
              <a:gd name="connsiteY1" fmla="*/ 301752 h 345986"/>
              <a:gd name="connsiteX2" fmla="*/ 1499616 w 1499616"/>
              <a:gd name="connsiteY2" fmla="*/ 338328 h 34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616" h="345986">
                <a:moveTo>
                  <a:pt x="0" y="0"/>
                </a:moveTo>
                <a:cubicBezTo>
                  <a:pt x="231648" y="122682"/>
                  <a:pt x="463296" y="245364"/>
                  <a:pt x="713232" y="301752"/>
                </a:cubicBezTo>
                <a:cubicBezTo>
                  <a:pt x="963168" y="358140"/>
                  <a:pt x="1231392" y="348234"/>
                  <a:pt x="1499616" y="338328"/>
                </a:cubicBezTo>
              </a:path>
            </a:pathLst>
          </a:custGeom>
          <a:noFill/>
          <a:ln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DEF1242-304B-A001-AF48-F7914FDAA6D5}"/>
              </a:ext>
            </a:extLst>
          </p:cNvPr>
          <p:cNvSpPr/>
          <p:nvPr/>
        </p:nvSpPr>
        <p:spPr>
          <a:xfrm>
            <a:off x="9093200" y="2499360"/>
            <a:ext cx="1584960" cy="853440"/>
          </a:xfrm>
          <a:custGeom>
            <a:avLst/>
            <a:gdLst>
              <a:gd name="connsiteX0" fmla="*/ 0 w 1584960"/>
              <a:gd name="connsiteY0" fmla="*/ 0 h 853440"/>
              <a:gd name="connsiteX1" fmla="*/ 487680 w 1584960"/>
              <a:gd name="connsiteY1" fmla="*/ 701040 h 853440"/>
              <a:gd name="connsiteX2" fmla="*/ 1584960 w 1584960"/>
              <a:gd name="connsiteY2" fmla="*/ 8534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4960" h="853440">
                <a:moveTo>
                  <a:pt x="0" y="0"/>
                </a:moveTo>
                <a:cubicBezTo>
                  <a:pt x="111760" y="279400"/>
                  <a:pt x="223520" y="558800"/>
                  <a:pt x="487680" y="701040"/>
                </a:cubicBezTo>
                <a:cubicBezTo>
                  <a:pt x="751840" y="843280"/>
                  <a:pt x="1168400" y="848360"/>
                  <a:pt x="1584960" y="853440"/>
                </a:cubicBezTo>
              </a:path>
            </a:pathLst>
          </a:custGeom>
          <a:noFill/>
          <a:ln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DA70585-929B-2826-ABF3-F461BAF24BD8}"/>
              </a:ext>
            </a:extLst>
          </p:cNvPr>
          <p:cNvSpPr/>
          <p:nvPr/>
        </p:nvSpPr>
        <p:spPr>
          <a:xfrm>
            <a:off x="9019153" y="2489200"/>
            <a:ext cx="1730127" cy="1227250"/>
          </a:xfrm>
          <a:custGeom>
            <a:avLst/>
            <a:gdLst>
              <a:gd name="connsiteX0" fmla="*/ 43567 w 1730127"/>
              <a:gd name="connsiteY0" fmla="*/ 0 h 1227250"/>
              <a:gd name="connsiteX1" fmla="*/ 216287 w 1730127"/>
              <a:gd name="connsiteY1" fmla="*/ 1046480 h 1227250"/>
              <a:gd name="connsiteX2" fmla="*/ 1730127 w 1730127"/>
              <a:gd name="connsiteY2" fmla="*/ 1219200 h 122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0127" h="1227250">
                <a:moveTo>
                  <a:pt x="43567" y="0"/>
                </a:moveTo>
                <a:cubicBezTo>
                  <a:pt x="-10620" y="421640"/>
                  <a:pt x="-64806" y="843280"/>
                  <a:pt x="216287" y="1046480"/>
                </a:cubicBezTo>
                <a:cubicBezTo>
                  <a:pt x="497380" y="1249680"/>
                  <a:pt x="1113753" y="1234440"/>
                  <a:pt x="1730127" y="1219200"/>
                </a:cubicBezTo>
              </a:path>
            </a:pathLst>
          </a:custGeom>
          <a:noFill/>
          <a:ln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B8FBDE-802A-8DF1-4387-898A1B46A17B}"/>
              </a:ext>
            </a:extLst>
          </p:cNvPr>
          <p:cNvSpPr txBox="1"/>
          <p:nvPr/>
        </p:nvSpPr>
        <p:spPr>
          <a:xfrm>
            <a:off x="8593233" y="174872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30000" dirty="0">
                <a:sym typeface="Symbol" panose="05050102010706020507" pitchFamily="18" charset="2"/>
              </a:rPr>
              <a:t></a:t>
            </a:r>
            <a:r>
              <a:rPr lang="en-US" i="1" dirty="0">
                <a:sym typeface="Symbol" panose="05050102010706020507" pitchFamily="18" charset="2"/>
              </a:rPr>
              <a:t>(S1)</a:t>
            </a:r>
            <a:endParaRPr lang="en-US" i="1" dirty="0"/>
          </a:p>
        </p:txBody>
      </p:sp>
      <p:pic>
        <p:nvPicPr>
          <p:cNvPr id="27" name="Picture 26" descr="\documentclass{article}&#10;\usepackage{amsmath,amssymb,mdframed}&#10;\pagestyle{empty}&#10;\begin{document}&#10;&#10;\[\nabla_\theta \mathbb{E}_{\tau \sim \pi^\theta}[R(\tau)] =&#10;\mathbb{E}_{\tau \sim \pi^\theta} \left[ \sum_{t=0}^{T-1} \nabla_\theta \log&#10;\pi_\theta(A_t|S_t) \left(\sum_{t'=t}^{T-1}r_{t'} - V^{\theta}(S_t)\right) \right] \]&#10;&#10;&#10;&#10;\end{document}" title="IguanaTex Bitmap Display">
            <a:extLst>
              <a:ext uri="{FF2B5EF4-FFF2-40B4-BE49-F238E27FC236}">
                <a16:creationId xmlns:a16="http://schemas.microsoft.com/office/drawing/2014/main" id="{4F1A2259-1DD4-9BB0-4149-FE295AE59A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94" y="4184576"/>
            <a:ext cx="5768176" cy="664107"/>
          </a:xfrm>
          <a:prstGeom prst="rect">
            <a:avLst/>
          </a:prstGeom>
        </p:spPr>
      </p:pic>
      <p:pic>
        <p:nvPicPr>
          <p:cNvPr id="33" name="Picture 32" descr="\documentclass{article}&#10;\usepackage{amsmath,amssymb,mdframed}&#10;\pagestyle{empty}&#10;\begin{document}&#10;&#10;\[\nabla_\theta \mathbb{E}_{\tau \sim \pi^\theta}[R(\tau)] =&#10;\mathbb{E}_{\tau \sim \pi^\theta} \left[ \sum_{t=0}^{T-1} \nabla_\theta \log&#10;\pi_\theta(A_t|S_t) \left(r_t + V^{\theta}(S_{t{-}1}) - V^{\theta}(S_t)\right) \right] \]&#10;&#10;&#10;&#10;\end{document}" title="IguanaTex Bitmap Display">
            <a:extLst>
              <a:ext uri="{FF2B5EF4-FFF2-40B4-BE49-F238E27FC236}">
                <a16:creationId xmlns:a16="http://schemas.microsoft.com/office/drawing/2014/main" id="{5D2FA797-C52F-6ED5-6CC2-E28A85D194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48" y="5350680"/>
            <a:ext cx="6268518" cy="66410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3BF4DEBF-0ABF-D21F-6AE1-55A1D33B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" y="105332"/>
            <a:ext cx="11360150" cy="763588"/>
          </a:xfrm>
        </p:spPr>
        <p:txBody>
          <a:bodyPr>
            <a:normAutofit/>
          </a:bodyPr>
          <a:lstStyle/>
          <a:p>
            <a:r>
              <a:rPr lang="en-US" dirty="0"/>
              <a:t>Another formulation: advantage</a:t>
            </a:r>
          </a:p>
        </p:txBody>
      </p:sp>
    </p:spTree>
    <p:extLst>
      <p:ext uri="{BB962C8B-B14F-4D97-AF65-F5344CB8AC3E}">
        <p14:creationId xmlns:p14="http://schemas.microsoft.com/office/powerpoint/2010/main" val="2084721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\documentclass{article}&#10;\usepackage{amsmath}&#10;\usepackage{xcolor}&#10;\pagestyle{empty}&#10;\begin{document}&#10;\begin{eqnarray*}&#10;\tilde{V}(Sa) &amp;\leftarrow&amp; &#10;\frac{n(Sa){*}\tilde{V}(Sa)+ (R(Sa,S') {+}  \gamma{*}\tilde{V}(S'))}{n(Sa){+}1}\ {\rm which\ is \ equivalent\ to} \\&#10;\tilde{V}(Sa) &amp;\leftarrow&amp; \tilde{V}(Sa) + \frac{1}{\alpha}\underbrace{(R(Sa,S'){+}\gamma{*}\tilde{V}(S') - \tilde{V}(Sa))}_{\text {TD-error}}\ \  {\rm where}\ \alpha {=} n(Sa){+}1 \\&#10;n(Sa) &amp;\leftarrow&amp; n(Sa){+}1&#10;\end{eqnarray*}&#10;\end{document}" title="IguanaTex Bitmap Display">
            <a:extLst>
              <a:ext uri="{FF2B5EF4-FFF2-40B4-BE49-F238E27FC236}">
                <a16:creationId xmlns:a16="http://schemas.microsoft.com/office/drawing/2014/main" id="{A77F2B84-29FC-5B89-FC02-1F437F7831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9" y="5245367"/>
            <a:ext cx="6203395" cy="14126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A590B5-CD6D-CD1F-8A09-FE3743DA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43" y="-16106"/>
            <a:ext cx="9466539" cy="876301"/>
          </a:xfrm>
        </p:spPr>
        <p:txBody>
          <a:bodyPr>
            <a:normAutofit fontScale="90000"/>
          </a:bodyPr>
          <a:lstStyle/>
          <a:p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TD(0): online method for value estimation</a:t>
            </a:r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60B76D36-7B1C-3B7B-2829-C5AE5F9C7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430" y="3464978"/>
            <a:ext cx="7679532" cy="2404256"/>
          </a:xfrm>
        </p:spPr>
        <p:txBody>
          <a:bodyPr>
            <a:normAutofit/>
          </a:bodyPr>
          <a:lstStyle/>
          <a:p>
            <a:r>
              <a:rPr lang="en-US" sz="1800" dirty="0"/>
              <a:t>Maintain two arrays while processing one-hop samples</a:t>
            </a:r>
          </a:p>
          <a:p>
            <a:pPr lvl="1"/>
            <a:r>
              <a:rPr lang="en-US" sz="1600" dirty="0"/>
              <a:t>n(s) = number of times state s has been visited (initialized to 0)</a:t>
            </a:r>
          </a:p>
          <a:p>
            <a:pPr lvl="1"/>
            <a:r>
              <a:rPr lang="en-US" sz="1600" dirty="0"/>
              <a:t>Ṽ(s)= current estimate of V (initialized arbitrarily)|</a:t>
            </a:r>
          </a:p>
          <a:p>
            <a:r>
              <a:rPr lang="en-US" sz="1800" dirty="0"/>
              <a:t>New sample   </a:t>
            </a:r>
            <a:r>
              <a:rPr lang="en-US" sz="1800" dirty="0">
                <a:latin typeface="Montserrat" panose="00000500000000000000" pitchFamily="2" charset="0"/>
              </a:rPr>
              <a:t>&lt;Sa,</a:t>
            </a:r>
            <a:r>
              <a:rPr lang="en-US" sz="1800" dirty="0">
                <a:latin typeface="Montserrat" panose="00000500000000000000" pitchFamily="2" charset="0"/>
                <a:sym typeface="Symbol" panose="05050102010706020507" pitchFamily="18" charset="2"/>
              </a:rPr>
              <a:t> Ax, R(</a:t>
            </a:r>
            <a:r>
              <a:rPr lang="en-US" sz="1800" dirty="0" err="1">
                <a:latin typeface="Montserrat" panose="00000500000000000000" pitchFamily="2" charset="0"/>
                <a:sym typeface="Symbol" panose="05050102010706020507" pitchFamily="18" charset="2"/>
              </a:rPr>
              <a:t>Sa,S</a:t>
            </a:r>
            <a:r>
              <a:rPr lang="en-US" sz="1800" dirty="0">
                <a:latin typeface="Montserrat" panose="00000500000000000000" pitchFamily="2" charset="0"/>
                <a:sym typeface="Symbol" panose="05050102010706020507" pitchFamily="18" charset="2"/>
              </a:rPr>
              <a:t>’), S’&gt;   </a:t>
            </a:r>
            <a:r>
              <a:rPr lang="en-US" sz="1800" dirty="0">
                <a:sym typeface="Symbol" panose="05050102010706020507" pitchFamily="18" charset="2"/>
              </a:rPr>
              <a:t>comes in</a:t>
            </a:r>
          </a:p>
          <a:p>
            <a:pPr marL="32004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E817B-A551-4CF6-DBF3-E49A7445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>
                <a:solidFill>
                  <a:srgbClr val="5F5F5F"/>
                </a:solidFill>
              </a:rPr>
              <a:t>0</a:t>
            </a:r>
            <a:fld id="{EF22529A-D98A-3644-905A-8E0938C418C9}" type="slidenum">
              <a:rPr lang="en-US">
                <a:solidFill>
                  <a:srgbClr val="5F5F5F"/>
                </a:solidFill>
              </a:rPr>
              <a:pPr defTabSz="457200">
                <a:defRPr/>
              </a:pPr>
              <a:t>24</a:t>
            </a:fld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05C15-AB76-8A95-DBD5-F51B8B74CA5C}"/>
              </a:ext>
            </a:extLst>
          </p:cNvPr>
          <p:cNvSpPr/>
          <p:nvPr/>
        </p:nvSpPr>
        <p:spPr>
          <a:xfrm>
            <a:off x="2244356" y="1229972"/>
            <a:ext cx="191072" cy="144253"/>
          </a:xfrm>
          <a:prstGeom prst="ellipse">
            <a:avLst/>
          </a:prstGeom>
          <a:solidFill>
            <a:schemeClr val="tx1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338043-B4D0-9C89-A1D5-4327ACECD46E}"/>
              </a:ext>
            </a:extLst>
          </p:cNvPr>
          <p:cNvSpPr/>
          <p:nvPr/>
        </p:nvSpPr>
        <p:spPr>
          <a:xfrm>
            <a:off x="5100091" y="2387111"/>
            <a:ext cx="191072" cy="144253"/>
          </a:xfrm>
          <a:prstGeom prst="ellipse">
            <a:avLst/>
          </a:prstGeom>
          <a:solidFill>
            <a:srgbClr val="0070C0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0D80B-48DE-3FA7-D973-3EC1B74A8A99}"/>
              </a:ext>
            </a:extLst>
          </p:cNvPr>
          <p:cNvSpPr/>
          <p:nvPr/>
        </p:nvSpPr>
        <p:spPr>
          <a:xfrm>
            <a:off x="3612309" y="997199"/>
            <a:ext cx="191072" cy="144253"/>
          </a:xfrm>
          <a:prstGeom prst="ellipse">
            <a:avLst/>
          </a:pr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92B68F-7DDE-CF78-87E5-9BA0E8A45A56}"/>
              </a:ext>
            </a:extLst>
          </p:cNvPr>
          <p:cNvSpPr/>
          <p:nvPr/>
        </p:nvSpPr>
        <p:spPr>
          <a:xfrm>
            <a:off x="3612309" y="1374225"/>
            <a:ext cx="191072" cy="144253"/>
          </a:xfrm>
          <a:prstGeom prst="ellipse">
            <a:avLst/>
          </a:pr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99529E-CF5F-D30F-82BD-93E772C53835}"/>
              </a:ext>
            </a:extLst>
          </p:cNvPr>
          <p:cNvSpPr/>
          <p:nvPr/>
        </p:nvSpPr>
        <p:spPr>
          <a:xfrm>
            <a:off x="5082735" y="1229227"/>
            <a:ext cx="191072" cy="144253"/>
          </a:xfrm>
          <a:prstGeom prst="ellipse">
            <a:avLst/>
          </a:prstGeom>
          <a:solidFill>
            <a:schemeClr val="tx1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0E5D957-F34F-BB95-03B1-ECE95917BBAB}"/>
              </a:ext>
            </a:extLst>
          </p:cNvPr>
          <p:cNvSpPr/>
          <p:nvPr/>
        </p:nvSpPr>
        <p:spPr>
          <a:xfrm>
            <a:off x="5095196" y="1924443"/>
            <a:ext cx="191072" cy="144253"/>
          </a:xfrm>
          <a:prstGeom prst="ellipse">
            <a:avLst/>
          </a:prstGeom>
          <a:solidFill>
            <a:srgbClr val="FF0000"/>
          </a:solid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9EA732-7E82-8D10-DD85-7D56FC78591E}"/>
              </a:ext>
            </a:extLst>
          </p:cNvPr>
          <p:cNvCxnSpPr>
            <a:stCxn id="6" idx="6"/>
            <a:endCxn id="11" idx="2"/>
          </p:cNvCxnSpPr>
          <p:nvPr/>
        </p:nvCxnSpPr>
        <p:spPr>
          <a:xfrm flipV="1">
            <a:off x="2435428" y="1069326"/>
            <a:ext cx="1176881" cy="23277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DCD197-3452-4882-E097-2B12A365C557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435428" y="1302098"/>
            <a:ext cx="1176881" cy="144252"/>
          </a:xfrm>
          <a:prstGeom prst="straightConnector1">
            <a:avLst/>
          </a:prstGeom>
          <a:ln w="12700">
            <a:solidFill>
              <a:srgbClr val="00B0F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E4B5A0-1DF5-1F70-0766-091E3AC79871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3803381" y="1069325"/>
            <a:ext cx="1279354" cy="232028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BB06CB-B315-0ED5-D6DF-D35C1DB70666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>
            <a:off x="3803381" y="1069325"/>
            <a:ext cx="1291816" cy="927244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A94DE3-367C-F1B9-4138-C080CD905DA9}"/>
              </a:ext>
            </a:extLst>
          </p:cNvPr>
          <p:cNvSpPr txBox="1"/>
          <p:nvPr/>
        </p:nvSpPr>
        <p:spPr>
          <a:xfrm>
            <a:off x="2176432" y="97656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Sa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2046F8-F97D-2C7C-1FF0-13D9F4DADA59}"/>
              </a:ext>
            </a:extLst>
          </p:cNvPr>
          <p:cNvSpPr txBox="1"/>
          <p:nvPr/>
        </p:nvSpPr>
        <p:spPr>
          <a:xfrm>
            <a:off x="4985150" y="92038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Sa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8CFF31-6227-2514-0AA0-E6F71957F00F}"/>
              </a:ext>
            </a:extLst>
          </p:cNvPr>
          <p:cNvSpPr txBox="1"/>
          <p:nvPr/>
        </p:nvSpPr>
        <p:spPr>
          <a:xfrm>
            <a:off x="5011412" y="1654017"/>
            <a:ext cx="41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Sb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BCB84-EEED-11DB-9EFC-B4DD8D0BE1C7}"/>
              </a:ext>
            </a:extLst>
          </p:cNvPr>
          <p:cNvSpPr txBox="1"/>
          <p:nvPr/>
        </p:nvSpPr>
        <p:spPr>
          <a:xfrm>
            <a:off x="2814630" y="86332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Ax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035C26-60D1-F3B9-311C-771E9C26EBD9}"/>
              </a:ext>
            </a:extLst>
          </p:cNvPr>
          <p:cNvSpPr txBox="1"/>
          <p:nvPr/>
        </p:nvSpPr>
        <p:spPr>
          <a:xfrm>
            <a:off x="2814538" y="137162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4E5C235-3A5B-7EA8-6E02-944145E3474F}"/>
              </a:ext>
            </a:extLst>
          </p:cNvPr>
          <p:cNvSpPr txBox="1"/>
          <p:nvPr/>
        </p:nvSpPr>
        <p:spPr>
          <a:xfrm rot="2042203">
            <a:off x="4419507" y="1497930"/>
            <a:ext cx="82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Rb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7B1EE7-5AAB-D278-6F27-F821A6F8E579}"/>
              </a:ext>
            </a:extLst>
          </p:cNvPr>
          <p:cNvSpPr txBox="1"/>
          <p:nvPr/>
        </p:nvSpPr>
        <p:spPr>
          <a:xfrm rot="642196">
            <a:off x="4361219" y="876088"/>
            <a:ext cx="52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Ra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06151C-1F71-2705-9F0D-D3F26CF5768B}"/>
              </a:ext>
            </a:extLst>
          </p:cNvPr>
          <p:cNvCxnSpPr>
            <a:stCxn id="11" idx="5"/>
            <a:endCxn id="8" idx="0"/>
          </p:cNvCxnSpPr>
          <p:nvPr/>
        </p:nvCxnSpPr>
        <p:spPr>
          <a:xfrm>
            <a:off x="3775399" y="1120326"/>
            <a:ext cx="1420228" cy="1266784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0F00501-4A97-B93B-DCD3-C308F1A1C2E0}"/>
              </a:ext>
            </a:extLst>
          </p:cNvPr>
          <p:cNvSpPr txBox="1"/>
          <p:nvPr/>
        </p:nvSpPr>
        <p:spPr>
          <a:xfrm rot="3057304">
            <a:off x="4364364" y="169363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 err="1">
                <a:solidFill>
                  <a:srgbClr val="000000"/>
                </a:solidFill>
                <a:latin typeface="Calibri" panose="020F0502020204030204"/>
              </a:rPr>
              <a:t>Rc</a:t>
            </a:r>
            <a:endParaRPr lang="en-US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A009E7-4AD4-9544-D64A-5157EECDA54D}"/>
              </a:ext>
            </a:extLst>
          </p:cNvPr>
          <p:cNvSpPr txBox="1"/>
          <p:nvPr/>
        </p:nvSpPr>
        <p:spPr>
          <a:xfrm>
            <a:off x="5079683" y="239770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Sc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DF65E0-D09E-1B8A-0D3C-640D1B886C16}"/>
              </a:ext>
            </a:extLst>
          </p:cNvPr>
          <p:cNvSpPr txBox="1"/>
          <p:nvPr/>
        </p:nvSpPr>
        <p:spPr>
          <a:xfrm>
            <a:off x="2435428" y="1971243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sym typeface="Symbol" panose="05050102010706020507" pitchFamily="18" charset="2"/>
              </a:rPr>
              <a:t>(Sa) = Ax</a:t>
            </a:r>
            <a:endParaRPr lang="en-US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DAC7EB-E228-203B-7E14-93C5FB73FDDE}"/>
              </a:ext>
            </a:extLst>
          </p:cNvPr>
          <p:cNvSpPr/>
          <p:nvPr/>
        </p:nvSpPr>
        <p:spPr>
          <a:xfrm>
            <a:off x="6631713" y="830265"/>
            <a:ext cx="258618" cy="1864291"/>
          </a:xfrm>
          <a:prstGeom prst="rect">
            <a:avLst/>
          </a:prstGeom>
          <a:noFill/>
          <a:ln w="254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29C4CE-E0A4-CD17-B17E-13C112915BB0}"/>
              </a:ext>
            </a:extLst>
          </p:cNvPr>
          <p:cNvCxnSpPr/>
          <p:nvPr/>
        </p:nvCxnSpPr>
        <p:spPr>
          <a:xfrm>
            <a:off x="6640949" y="1069325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9D2607-DEF8-2CC2-DE06-16B738C8C117}"/>
              </a:ext>
            </a:extLst>
          </p:cNvPr>
          <p:cNvCxnSpPr/>
          <p:nvPr/>
        </p:nvCxnSpPr>
        <p:spPr>
          <a:xfrm>
            <a:off x="6627099" y="1341797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C62E96-9CD5-A21E-0E53-260391743BE9}"/>
              </a:ext>
            </a:extLst>
          </p:cNvPr>
          <p:cNvCxnSpPr/>
          <p:nvPr/>
        </p:nvCxnSpPr>
        <p:spPr>
          <a:xfrm>
            <a:off x="6640949" y="1651970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AB20C3-C68F-4F44-3A35-34E23B6438B0}"/>
              </a:ext>
            </a:extLst>
          </p:cNvPr>
          <p:cNvCxnSpPr/>
          <p:nvPr/>
        </p:nvCxnSpPr>
        <p:spPr>
          <a:xfrm>
            <a:off x="6627099" y="1924442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6DF9A9-32E8-1C2A-F7C6-F41B7F4A1F76}"/>
              </a:ext>
            </a:extLst>
          </p:cNvPr>
          <p:cNvCxnSpPr/>
          <p:nvPr/>
        </p:nvCxnSpPr>
        <p:spPr>
          <a:xfrm>
            <a:off x="6636336" y="2201533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515C35-1507-E5F0-E548-75BD3907EB14}"/>
              </a:ext>
            </a:extLst>
          </p:cNvPr>
          <p:cNvCxnSpPr/>
          <p:nvPr/>
        </p:nvCxnSpPr>
        <p:spPr>
          <a:xfrm>
            <a:off x="6585542" y="2270808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D8E5117-DC97-50D9-9B28-613DBA8528F9}"/>
              </a:ext>
            </a:extLst>
          </p:cNvPr>
          <p:cNvSpPr/>
          <p:nvPr/>
        </p:nvSpPr>
        <p:spPr>
          <a:xfrm>
            <a:off x="7749327" y="827612"/>
            <a:ext cx="258618" cy="1864291"/>
          </a:xfrm>
          <a:prstGeom prst="rect">
            <a:avLst/>
          </a:prstGeom>
          <a:noFill/>
          <a:ln w="254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9954BCC-F487-BA3B-4323-8C4408BACB96}"/>
              </a:ext>
            </a:extLst>
          </p:cNvPr>
          <p:cNvCxnSpPr/>
          <p:nvPr/>
        </p:nvCxnSpPr>
        <p:spPr>
          <a:xfrm>
            <a:off x="7758563" y="1066672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52FB96-CBFD-9B98-4760-DB9112A39B92}"/>
              </a:ext>
            </a:extLst>
          </p:cNvPr>
          <p:cNvCxnSpPr/>
          <p:nvPr/>
        </p:nvCxnSpPr>
        <p:spPr>
          <a:xfrm>
            <a:off x="7744713" y="1339144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B06489-74E2-7437-9C9D-DA85DD53F06E}"/>
              </a:ext>
            </a:extLst>
          </p:cNvPr>
          <p:cNvCxnSpPr/>
          <p:nvPr/>
        </p:nvCxnSpPr>
        <p:spPr>
          <a:xfrm>
            <a:off x="7758563" y="1649317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73D458-FE52-C56C-4CE2-DA3E931BDD69}"/>
              </a:ext>
            </a:extLst>
          </p:cNvPr>
          <p:cNvCxnSpPr/>
          <p:nvPr/>
        </p:nvCxnSpPr>
        <p:spPr>
          <a:xfrm>
            <a:off x="7744713" y="1921789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3161378-4CA3-63CC-0ECB-7D8355AB1E4B}"/>
              </a:ext>
            </a:extLst>
          </p:cNvPr>
          <p:cNvCxnSpPr/>
          <p:nvPr/>
        </p:nvCxnSpPr>
        <p:spPr>
          <a:xfrm>
            <a:off x="7753950" y="2198880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E1B2B5F-D6C7-F888-9DA2-B9875105415C}"/>
              </a:ext>
            </a:extLst>
          </p:cNvPr>
          <p:cNvCxnSpPr/>
          <p:nvPr/>
        </p:nvCxnSpPr>
        <p:spPr>
          <a:xfrm>
            <a:off x="7758572" y="2471352"/>
            <a:ext cx="25861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2328F20-72A5-2CB4-855B-C0C7A896AE06}"/>
              </a:ext>
            </a:extLst>
          </p:cNvPr>
          <p:cNvSpPr txBox="1"/>
          <p:nvPr/>
        </p:nvSpPr>
        <p:spPr>
          <a:xfrm>
            <a:off x="6592197" y="269294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4BC8424-7CD6-1225-56C8-078CA21C6173}"/>
              </a:ext>
            </a:extLst>
          </p:cNvPr>
          <p:cNvSpPr/>
          <p:nvPr/>
        </p:nvSpPr>
        <p:spPr>
          <a:xfrm>
            <a:off x="6636336" y="1339144"/>
            <a:ext cx="258292" cy="29568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BB2183-C716-24D2-A0AD-0EE05E2D0B10}"/>
              </a:ext>
            </a:extLst>
          </p:cNvPr>
          <p:cNvSpPr/>
          <p:nvPr/>
        </p:nvSpPr>
        <p:spPr>
          <a:xfrm>
            <a:off x="7735468" y="1344021"/>
            <a:ext cx="258292" cy="29568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16878-B6EC-982C-9C69-0CFECEE2F17C}"/>
              </a:ext>
            </a:extLst>
          </p:cNvPr>
          <p:cNvSpPr/>
          <p:nvPr/>
        </p:nvSpPr>
        <p:spPr>
          <a:xfrm>
            <a:off x="6640949" y="2161178"/>
            <a:ext cx="258292" cy="29568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5B2787-A2FD-EA29-D7C4-F7C009E3A879}"/>
              </a:ext>
            </a:extLst>
          </p:cNvPr>
          <p:cNvSpPr/>
          <p:nvPr/>
        </p:nvSpPr>
        <p:spPr>
          <a:xfrm>
            <a:off x="7749340" y="2196124"/>
            <a:ext cx="258292" cy="29568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BD00A-DAEC-6F07-EFB5-FF2EF990C232}"/>
              </a:ext>
            </a:extLst>
          </p:cNvPr>
          <p:cNvSpPr txBox="1"/>
          <p:nvPr/>
        </p:nvSpPr>
        <p:spPr>
          <a:xfrm>
            <a:off x="7105434" y="13202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Sa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A596E5-AD36-ACCB-A1D0-76CCDE3E10AF}"/>
              </a:ext>
            </a:extLst>
          </p:cNvPr>
          <p:cNvSpPr txBox="1"/>
          <p:nvPr/>
        </p:nvSpPr>
        <p:spPr>
          <a:xfrm>
            <a:off x="7123960" y="215590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Sb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BC8F9D-B4BD-C230-F7DF-049E6743F9ED}"/>
              </a:ext>
            </a:extLst>
          </p:cNvPr>
          <p:cNvSpPr/>
          <p:nvPr/>
        </p:nvSpPr>
        <p:spPr>
          <a:xfrm>
            <a:off x="6640940" y="827299"/>
            <a:ext cx="258292" cy="295682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BF36C8-7733-0DA3-FDE8-8A516395E4A2}"/>
              </a:ext>
            </a:extLst>
          </p:cNvPr>
          <p:cNvSpPr/>
          <p:nvPr/>
        </p:nvSpPr>
        <p:spPr>
          <a:xfrm>
            <a:off x="7753950" y="840121"/>
            <a:ext cx="258292" cy="295682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BE78FF-B016-06FF-23D2-ABB33665B9DE}"/>
              </a:ext>
            </a:extLst>
          </p:cNvPr>
          <p:cNvSpPr txBox="1"/>
          <p:nvPr/>
        </p:nvSpPr>
        <p:spPr>
          <a:xfrm>
            <a:off x="7111846" y="81027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Sc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7C69A4-76F1-DCAA-FC39-1C2D8950E741}"/>
              </a:ext>
            </a:extLst>
          </p:cNvPr>
          <p:cNvSpPr txBox="1"/>
          <p:nvPr/>
        </p:nvSpPr>
        <p:spPr>
          <a:xfrm>
            <a:off x="7725040" y="276935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Ṽ</a:t>
            </a:r>
          </a:p>
        </p:txBody>
      </p:sp>
    </p:spTree>
    <p:extLst>
      <p:ext uri="{BB962C8B-B14F-4D97-AF65-F5344CB8AC3E}">
        <p14:creationId xmlns:p14="http://schemas.microsoft.com/office/powerpoint/2010/main" val="424508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2"/>
          <p:cNvSpPr txBox="1">
            <a:spLocks noGrp="1"/>
          </p:cNvSpPr>
          <p:nvPr>
            <p:ph type="title"/>
          </p:nvPr>
        </p:nvSpPr>
        <p:spPr>
          <a:xfrm>
            <a:off x="168712" y="350942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GB" dirty="0"/>
              <a:t>Actor-Critic Methods to Reduce Variance</a:t>
            </a:r>
            <a:endParaRPr dirty="0"/>
          </a:p>
        </p:txBody>
      </p:sp>
      <p:sp>
        <p:nvSpPr>
          <p:cNvPr id="610" name="Google Shape;610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23323">
              <a:lnSpc>
                <a:spcPct val="100000"/>
              </a:lnSpc>
              <a:buSzPts val="1400"/>
            </a:pPr>
            <a:r>
              <a:rPr lang="en-GB" sz="1867" b="1" dirty="0"/>
              <a:t>Actor</a:t>
            </a:r>
            <a:r>
              <a:rPr lang="en-GB" sz="1867" dirty="0"/>
              <a:t> updates policy parameters by gradient ascent using the value function estimated by the critic</a:t>
            </a:r>
            <a:endParaRPr sz="1867" dirty="0"/>
          </a:p>
          <a:p>
            <a:pPr indent="-423323">
              <a:lnSpc>
                <a:spcPct val="100000"/>
              </a:lnSpc>
              <a:buSzPts val="1400"/>
            </a:pPr>
            <a:r>
              <a:rPr lang="en-US" sz="1867" b="1" dirty="0"/>
              <a:t>Critic </a:t>
            </a:r>
            <a:r>
              <a:rPr lang="en-US" sz="1867" dirty="0"/>
              <a:t>estimates the value function which serves as the baseline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67" dirty="0"/>
          </a:p>
        </p:txBody>
      </p:sp>
      <p:pic>
        <p:nvPicPr>
          <p:cNvPr id="611" name="Google Shape;611;p42"/>
          <p:cNvPicPr preferRelativeResize="0"/>
          <p:nvPr/>
        </p:nvPicPr>
        <p:blipFill rotWithShape="1">
          <a:blip r:embed="rId3">
            <a:alphaModFix/>
          </a:blip>
          <a:srcRect r="22444"/>
          <a:stretch/>
        </p:blipFill>
        <p:spPr>
          <a:xfrm>
            <a:off x="597033" y="3946434"/>
            <a:ext cx="6317499" cy="28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2"/>
          <p:cNvPicPr preferRelativeResize="0"/>
          <p:nvPr/>
        </p:nvPicPr>
        <p:blipFill rotWithShape="1">
          <a:blip r:embed="rId4">
            <a:alphaModFix/>
          </a:blip>
          <a:srcRect l="7978"/>
          <a:stretch/>
        </p:blipFill>
        <p:spPr>
          <a:xfrm>
            <a:off x="714800" y="2433708"/>
            <a:ext cx="40787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8501" y="2520167"/>
            <a:ext cx="4665999" cy="4233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42"/>
          <p:cNvCxnSpPr/>
          <p:nvPr/>
        </p:nvCxnSpPr>
        <p:spPr>
          <a:xfrm>
            <a:off x="4295300" y="5633167"/>
            <a:ext cx="813600" cy="0"/>
          </a:xfrm>
          <a:prstGeom prst="straightConnector1">
            <a:avLst/>
          </a:prstGeom>
          <a:noFill/>
          <a:ln w="9525" cap="flat" cmpd="sng">
            <a:solidFill>
              <a:srgbClr val="4385F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5" name="Google Shape;615;p42"/>
          <p:cNvSpPr txBox="1"/>
          <p:nvPr/>
        </p:nvSpPr>
        <p:spPr>
          <a:xfrm>
            <a:off x="5108900" y="5452967"/>
            <a:ext cx="2289600" cy="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4385F2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Calculate TD error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4385F2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616" name="Google Shape;616;p42"/>
          <p:cNvCxnSpPr/>
          <p:nvPr/>
        </p:nvCxnSpPr>
        <p:spPr>
          <a:xfrm>
            <a:off x="3563433" y="5862500"/>
            <a:ext cx="813600" cy="0"/>
          </a:xfrm>
          <a:prstGeom prst="straightConnector1">
            <a:avLst/>
          </a:prstGeom>
          <a:noFill/>
          <a:ln w="9525" cap="flat" cmpd="sng">
            <a:solidFill>
              <a:srgbClr val="4385F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7" name="Google Shape;617;p42"/>
          <p:cNvSpPr txBox="1"/>
          <p:nvPr/>
        </p:nvSpPr>
        <p:spPr>
          <a:xfrm>
            <a:off x="4377033" y="5682300"/>
            <a:ext cx="5524000" cy="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4385F2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Update the value function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4385F2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618" name="Google Shape;618;p42"/>
          <p:cNvCxnSpPr/>
          <p:nvPr/>
        </p:nvCxnSpPr>
        <p:spPr>
          <a:xfrm>
            <a:off x="3655000" y="6121500"/>
            <a:ext cx="813600" cy="0"/>
          </a:xfrm>
          <a:prstGeom prst="straightConnector1">
            <a:avLst/>
          </a:prstGeom>
          <a:noFill/>
          <a:ln w="9525" cap="flat" cmpd="sng">
            <a:solidFill>
              <a:srgbClr val="4385F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" name="Google Shape;619;p42"/>
          <p:cNvSpPr txBox="1"/>
          <p:nvPr/>
        </p:nvSpPr>
        <p:spPr>
          <a:xfrm>
            <a:off x="4468600" y="5941300"/>
            <a:ext cx="5524000" cy="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4385F2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Update policy parameters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4385F2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56F7-B7D8-5D64-737C-9487E263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72" y="2767216"/>
            <a:ext cx="11360800" cy="1122400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Baselines and Control Variates</a:t>
            </a:r>
            <a:br>
              <a:rPr lang="en-US" dirty="0"/>
            </a:br>
            <a:r>
              <a:rPr lang="en-US" dirty="0"/>
              <a:t>in </a:t>
            </a:r>
            <a:br>
              <a:rPr lang="en-US" dirty="0"/>
            </a:br>
            <a:r>
              <a:rPr lang="en-US" dirty="0"/>
              <a:t>Monte Carlo Integration</a:t>
            </a:r>
          </a:p>
        </p:txBody>
      </p:sp>
    </p:spTree>
    <p:extLst>
      <p:ext uri="{BB962C8B-B14F-4D97-AF65-F5344CB8AC3E}">
        <p14:creationId xmlns:p14="http://schemas.microsoft.com/office/powerpoint/2010/main" val="133259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0CC12C-DBB1-A35D-DFB6-3BE6D824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BC4FB445-CA65-3793-B3BE-9420E1E5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" y="37486"/>
            <a:ext cx="1057197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Monte Carlo integration w/uniform sampling (I)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0C1D4D-1414-7698-DDE9-1DD3414BE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92" y="4849145"/>
            <a:ext cx="5683954" cy="1308205"/>
          </a:xfrm>
        </p:spPr>
        <p:txBody>
          <a:bodyPr>
            <a:normAutofit/>
          </a:bodyPr>
          <a:lstStyle/>
          <a:p>
            <a:pPr marL="0" defTabSz="457200"/>
            <a:r>
              <a:rPr lang="en-US" sz="2200">
                <a:solidFill>
                  <a:schemeClr val="tx1"/>
                </a:solidFill>
              </a:rPr>
              <a:t>Reinterpret forward-Euler/backward-Euler</a:t>
            </a:r>
            <a:endParaRPr lang="en-US" sz="1900">
              <a:solidFill>
                <a:schemeClr val="tx1"/>
              </a:solidFill>
            </a:endParaRPr>
          </a:p>
          <a:p>
            <a:pPr lvl="1"/>
            <a:r>
              <a:rPr lang="en-US" sz="1900">
                <a:solidFill>
                  <a:schemeClr val="tx1"/>
                </a:solidFill>
              </a:rPr>
              <a:t>Generate </a:t>
            </a:r>
            <a:r>
              <a:rPr lang="en-US" sz="1900" i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x</a:t>
            </a:r>
            <a:r>
              <a:rPr lang="en-US" sz="1900" i="1" baseline="-25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US" sz="19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900">
                <a:solidFill>
                  <a:schemeClr val="tx1"/>
                </a:solidFill>
              </a:rPr>
              <a:t>values using arithmetic progression</a:t>
            </a:r>
          </a:p>
          <a:p>
            <a:pPr lvl="1"/>
            <a:r>
              <a:rPr lang="en-US" sz="1900">
                <a:solidFill>
                  <a:schemeClr val="tx1"/>
                </a:solidFill>
              </a:rPr>
              <a:t>Take average of </a:t>
            </a:r>
            <a:r>
              <a:rPr lang="en-US" sz="1900" i="1">
                <a:solidFill>
                  <a:schemeClr val="tx1"/>
                </a:solidFill>
              </a:rPr>
              <a:t>f(x</a:t>
            </a:r>
            <a:r>
              <a:rPr lang="en-US" sz="1900" i="1" baseline="-25000">
                <a:solidFill>
                  <a:schemeClr val="tx1"/>
                </a:solidFill>
              </a:rPr>
              <a:t>i</a:t>
            </a:r>
            <a:r>
              <a:rPr lang="en-US" sz="1900" i="1">
                <a:solidFill>
                  <a:schemeClr val="tx1"/>
                </a:solidFill>
              </a:rPr>
              <a:t>) </a:t>
            </a:r>
            <a:r>
              <a:rPr lang="en-US" sz="1900">
                <a:solidFill>
                  <a:schemeClr val="tx1"/>
                </a:solidFill>
              </a:rPr>
              <a:t>values and multiply by </a:t>
            </a:r>
            <a:r>
              <a:rPr lang="en-US" sz="1900" i="1">
                <a:solidFill>
                  <a:schemeClr val="tx1"/>
                </a:solidFill>
              </a:rPr>
              <a:t>(b-a)</a:t>
            </a:r>
          </a:p>
        </p:txBody>
      </p:sp>
      <p:pic>
        <p:nvPicPr>
          <p:cNvPr id="34" name="Picture 33" descr="\documentclass{article}&#10;\usepackage{amsmath}&#10;\usepackage{mathtools}&#10;\pagestyle{empty}&#10;\begin{document}&#10;&#10;\[\hat{A}_{FE}(f;N) = (b-a)*\underbrace{\frac{1}{N}\sum_{i{=}0}^{N{-}1} f(x_i)}_{average~of~f(x_i)~values} \ \text{where}\ x_i = a{+} \frac{b-a}{N}*i \] &#10;\end{document}&#10;&#10;" title="IguanaTex Bitmap Display">
            <a:extLst>
              <a:ext uri="{FF2B5EF4-FFF2-40B4-BE49-F238E27FC236}">
                <a16:creationId xmlns:a16="http://schemas.microsoft.com/office/drawing/2014/main" id="{D33E40F5-EBA8-87CA-CF68-748F63D92C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1" y="1500325"/>
            <a:ext cx="4586504" cy="852425"/>
          </a:xfrm>
          <a:prstGeom prst="rect">
            <a:avLst/>
          </a:prstGeom>
        </p:spPr>
      </p:pic>
      <p:pic>
        <p:nvPicPr>
          <p:cNvPr id="3" name="Picture 2" descr="\documentclass{article}&#10;\usepackage{amsmath}&#10;\usepackage{mathtools}&#10;\pagestyle{empty}&#10;\begin{document}&#10;&#10;\[\hat{A}_{MC}(f;N) = (b-a)*\underbrace{\frac{1}{N}\sum_{i{=}0}^{N{-}1} f(X_i)}_{average~of~f(X_i)~values} \ \text{where}\ X_i\sim U(a,b)\] &#10;\end{document}&#10;&#10;" title="IguanaTex Bitmap Display">
            <a:extLst>
              <a:ext uri="{FF2B5EF4-FFF2-40B4-BE49-F238E27FC236}">
                <a16:creationId xmlns:a16="http://schemas.microsoft.com/office/drawing/2014/main" id="{CDFD2C23-718D-7211-5F68-CE8D1F3912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1" y="1501908"/>
            <a:ext cx="4366450" cy="852425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CB4A71B-88B5-2816-27E2-26984F2E89B0}"/>
              </a:ext>
            </a:extLst>
          </p:cNvPr>
          <p:cNvCxnSpPr>
            <a:cxnSpLocks/>
          </p:cNvCxnSpPr>
          <p:nvPr/>
        </p:nvCxnSpPr>
        <p:spPr>
          <a:xfrm>
            <a:off x="5654531" y="1199896"/>
            <a:ext cx="0" cy="2146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6D574BC-6F75-6F58-3E08-A6609DCD7253}"/>
              </a:ext>
            </a:extLst>
          </p:cNvPr>
          <p:cNvCxnSpPr/>
          <p:nvPr/>
        </p:nvCxnSpPr>
        <p:spPr>
          <a:xfrm>
            <a:off x="905366" y="2904681"/>
            <a:ext cx="0" cy="1607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706B2F7-0309-C3F6-3435-D08A14DC07B5}"/>
              </a:ext>
            </a:extLst>
          </p:cNvPr>
          <p:cNvCxnSpPr/>
          <p:nvPr/>
        </p:nvCxnSpPr>
        <p:spPr>
          <a:xfrm>
            <a:off x="679052" y="4265779"/>
            <a:ext cx="28460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0B1A59A-173C-7ACE-FBA2-9C3BBB74478D}"/>
              </a:ext>
            </a:extLst>
          </p:cNvPr>
          <p:cNvSpPr/>
          <p:nvPr/>
        </p:nvSpPr>
        <p:spPr>
          <a:xfrm>
            <a:off x="535034" y="3058771"/>
            <a:ext cx="2900934" cy="556142"/>
          </a:xfrm>
          <a:custGeom>
            <a:avLst/>
            <a:gdLst>
              <a:gd name="connsiteX0" fmla="*/ 0 w 3867912"/>
              <a:gd name="connsiteY0" fmla="*/ 713232 h 741523"/>
              <a:gd name="connsiteX1" fmla="*/ 768096 w 3867912"/>
              <a:gd name="connsiteY1" fmla="*/ 82296 h 741523"/>
              <a:gd name="connsiteX2" fmla="*/ 1837944 w 3867912"/>
              <a:gd name="connsiteY2" fmla="*/ 402336 h 741523"/>
              <a:gd name="connsiteX3" fmla="*/ 2962656 w 3867912"/>
              <a:gd name="connsiteY3" fmla="*/ 731520 h 741523"/>
              <a:gd name="connsiteX4" fmla="*/ 3867912 w 3867912"/>
              <a:gd name="connsiteY4" fmla="*/ 0 h 741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912" h="741523">
                <a:moveTo>
                  <a:pt x="0" y="713232"/>
                </a:moveTo>
                <a:cubicBezTo>
                  <a:pt x="230886" y="423672"/>
                  <a:pt x="461772" y="134112"/>
                  <a:pt x="768096" y="82296"/>
                </a:cubicBezTo>
                <a:cubicBezTo>
                  <a:pt x="1074420" y="30480"/>
                  <a:pt x="1837944" y="402336"/>
                  <a:pt x="1837944" y="402336"/>
                </a:cubicBezTo>
                <a:cubicBezTo>
                  <a:pt x="2203704" y="510540"/>
                  <a:pt x="2624328" y="798576"/>
                  <a:pt x="2962656" y="731520"/>
                </a:cubicBezTo>
                <a:cubicBezTo>
                  <a:pt x="3300984" y="664464"/>
                  <a:pt x="3584448" y="332232"/>
                  <a:pt x="3867912" y="0"/>
                </a:cubicBezTo>
              </a:path>
            </a:pathLst>
          </a:custGeom>
          <a:noFill/>
          <a:ln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AFC51FA-DD04-3190-8AC2-568374CAFBA5}"/>
              </a:ext>
            </a:extLst>
          </p:cNvPr>
          <p:cNvCxnSpPr/>
          <p:nvPr/>
        </p:nvCxnSpPr>
        <p:spPr>
          <a:xfrm flipV="1">
            <a:off x="1442576" y="3173071"/>
            <a:ext cx="0" cy="10927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C98DEFB-6FBF-B828-9DD0-79ECDBBC7E34}"/>
              </a:ext>
            </a:extLst>
          </p:cNvPr>
          <p:cNvCxnSpPr>
            <a:cxnSpLocks/>
          </p:cNvCxnSpPr>
          <p:nvPr/>
        </p:nvCxnSpPr>
        <p:spPr>
          <a:xfrm flipH="1" flipV="1">
            <a:off x="3019131" y="3480725"/>
            <a:ext cx="2509" cy="785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96F4B73-E3F1-5349-FF73-3DD1AE672C71}"/>
              </a:ext>
            </a:extLst>
          </p:cNvPr>
          <p:cNvSpPr txBox="1"/>
          <p:nvPr/>
        </p:nvSpPr>
        <p:spPr>
          <a:xfrm>
            <a:off x="1327039" y="424157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4EDC762-7B74-F878-4692-74EC1B7D2F3D}"/>
              </a:ext>
            </a:extLst>
          </p:cNvPr>
          <p:cNvSpPr txBox="1"/>
          <p:nvPr/>
        </p:nvSpPr>
        <p:spPr>
          <a:xfrm>
            <a:off x="2969309" y="424584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F2C33E7-F4A4-1655-0474-5A43EEF7088D}"/>
              </a:ext>
            </a:extLst>
          </p:cNvPr>
          <p:cNvSpPr txBox="1"/>
          <p:nvPr/>
        </p:nvSpPr>
        <p:spPr>
          <a:xfrm>
            <a:off x="1690373" y="4236761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x</a:t>
            </a:r>
            <a:r>
              <a:rPr kumimoji="0" lang="en-US" sz="135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1</a:t>
            </a:r>
            <a:endParaRPr kumimoji="0" lang="en-US" sz="135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7B4F08-8A6B-909A-F591-95921AA2A31B}"/>
              </a:ext>
            </a:extLst>
          </p:cNvPr>
          <p:cNvSpPr txBox="1"/>
          <p:nvPr/>
        </p:nvSpPr>
        <p:spPr>
          <a:xfrm>
            <a:off x="2049879" y="4229008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x</a:t>
            </a:r>
            <a:r>
              <a:rPr kumimoji="0" lang="en-US" sz="135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2</a:t>
            </a:r>
            <a:endParaRPr kumimoji="0" lang="en-US" sz="135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01A1D98-8215-080B-C79E-A51AFDEBE26C}"/>
              </a:ext>
            </a:extLst>
          </p:cNvPr>
          <p:cNvSpPr txBox="1"/>
          <p:nvPr/>
        </p:nvSpPr>
        <p:spPr>
          <a:xfrm>
            <a:off x="2481995" y="4236761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x</a:t>
            </a:r>
            <a:r>
              <a:rPr kumimoji="0" lang="en-US" sz="135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3</a:t>
            </a:r>
            <a:endParaRPr kumimoji="0" lang="en-US" sz="135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9D89768-C849-96A3-A977-F7FEDE225A35}"/>
                  </a:ext>
                </a:extLst>
              </p:cNvPr>
              <p:cNvSpPr txBox="1"/>
              <p:nvPr/>
            </p:nvSpPr>
            <p:spPr>
              <a:xfrm>
                <a:off x="1386453" y="4437825"/>
                <a:ext cx="529697" cy="398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num>
                        <m:den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9D89768-C849-96A3-A977-F7FEDE225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53" y="4437825"/>
                <a:ext cx="529697" cy="398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419F270C-8455-B708-7BCA-63BAB78D7EF1}"/>
              </a:ext>
            </a:extLst>
          </p:cNvPr>
          <p:cNvSpPr txBox="1"/>
          <p:nvPr/>
        </p:nvSpPr>
        <p:spPr>
          <a:xfrm>
            <a:off x="3495960" y="4090508"/>
            <a:ext cx="256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825D30-5B6F-3EE8-59DF-7E40E2B6884D}"/>
              </a:ext>
            </a:extLst>
          </p:cNvPr>
          <p:cNvSpPr txBox="1"/>
          <p:nvPr/>
        </p:nvSpPr>
        <p:spPr>
          <a:xfrm>
            <a:off x="590565" y="2732645"/>
            <a:ext cx="410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f(x)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241026D-B51E-2DB5-B38D-6C86AE13351D}"/>
              </a:ext>
            </a:extLst>
          </p:cNvPr>
          <p:cNvCxnSpPr>
            <a:cxnSpLocks/>
          </p:cNvCxnSpPr>
          <p:nvPr/>
        </p:nvCxnSpPr>
        <p:spPr>
          <a:xfrm flipV="1">
            <a:off x="1847628" y="3345986"/>
            <a:ext cx="0" cy="899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74EA343-4B54-3EAB-27A5-A54812F88250}"/>
              </a:ext>
            </a:extLst>
          </p:cNvPr>
          <p:cNvCxnSpPr>
            <a:cxnSpLocks/>
          </p:cNvCxnSpPr>
          <p:nvPr/>
        </p:nvCxnSpPr>
        <p:spPr>
          <a:xfrm flipV="1">
            <a:off x="2204626" y="3480725"/>
            <a:ext cx="0" cy="785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3989A75-7CBA-9B2A-9B11-C688DC92FEC8}"/>
              </a:ext>
            </a:extLst>
          </p:cNvPr>
          <p:cNvCxnSpPr>
            <a:cxnSpLocks/>
          </p:cNvCxnSpPr>
          <p:nvPr/>
        </p:nvCxnSpPr>
        <p:spPr>
          <a:xfrm flipV="1">
            <a:off x="2639250" y="3614913"/>
            <a:ext cx="0" cy="685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393ACCF4-3C1A-1959-0D91-23FDFC08DFA2}"/>
              </a:ext>
            </a:extLst>
          </p:cNvPr>
          <p:cNvSpPr/>
          <p:nvPr/>
        </p:nvSpPr>
        <p:spPr>
          <a:xfrm>
            <a:off x="1398524" y="3144892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D9EC7CD-6634-D033-A9BA-64B5109B52CD}"/>
              </a:ext>
            </a:extLst>
          </p:cNvPr>
          <p:cNvSpPr/>
          <p:nvPr/>
        </p:nvSpPr>
        <p:spPr>
          <a:xfrm>
            <a:off x="1824855" y="3297929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B5A8D2C-0C18-5158-988D-0E35079A0128}"/>
              </a:ext>
            </a:extLst>
          </p:cNvPr>
          <p:cNvSpPr/>
          <p:nvPr/>
        </p:nvSpPr>
        <p:spPr>
          <a:xfrm>
            <a:off x="2178163" y="3449643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7749A99-2160-78E6-7066-345DB01743C6}"/>
              </a:ext>
            </a:extLst>
          </p:cNvPr>
          <p:cNvSpPr/>
          <p:nvPr/>
        </p:nvSpPr>
        <p:spPr>
          <a:xfrm>
            <a:off x="2615575" y="3568261"/>
            <a:ext cx="64008" cy="64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1BC75D-C715-0364-9969-C10323640BFE}"/>
              </a:ext>
            </a:extLst>
          </p:cNvPr>
          <p:cNvSpPr txBox="1"/>
          <p:nvPr/>
        </p:nvSpPr>
        <p:spPr>
          <a:xfrm>
            <a:off x="5662196" y="4848196"/>
            <a:ext cx="6529804" cy="1357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integration (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letters for random variables)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</a:t>
            </a:r>
            <a:r>
              <a:rPr kumimoji="0" lang="en-US" sz="1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9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sz="1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 by sampling uniform distribution </a:t>
            </a:r>
            <a:r>
              <a:rPr kumimoji="0" lang="en-US" sz="1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U(</a:t>
            </a:r>
            <a:r>
              <a:rPr kumimoji="0" lang="en-US" sz="19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a,b</a:t>
            </a:r>
            <a:r>
              <a:rPr kumimoji="0" lang="en-US" sz="1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average of </a:t>
            </a:r>
            <a:r>
              <a:rPr kumimoji="0" lang="en-US" sz="1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</a:t>
            </a:r>
            <a:r>
              <a:rPr kumimoji="0" lang="en-US" sz="19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 and multiply by </a:t>
            </a:r>
            <a:r>
              <a:rPr kumimoji="0" lang="en-US" sz="1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(b-a)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05272E-3BE1-5345-D291-4E5F5D73002E}"/>
              </a:ext>
            </a:extLst>
          </p:cNvPr>
          <p:cNvGrpSpPr/>
          <p:nvPr/>
        </p:nvGrpSpPr>
        <p:grpSpPr>
          <a:xfrm>
            <a:off x="6596793" y="2732645"/>
            <a:ext cx="3217728" cy="1813286"/>
            <a:chOff x="6596793" y="2732645"/>
            <a:chExt cx="3217728" cy="181328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7505B3F-DF81-FF10-DB48-8C5C2C6284E7}"/>
                </a:ext>
              </a:extLst>
            </p:cNvPr>
            <p:cNvCxnSpPr/>
            <p:nvPr/>
          </p:nvCxnSpPr>
          <p:spPr>
            <a:xfrm>
              <a:off x="6967125" y="2904681"/>
              <a:ext cx="0" cy="16079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CC5AB9-F33F-9036-8E74-EDC6FAB31DDD}"/>
                </a:ext>
              </a:extLst>
            </p:cNvPr>
            <p:cNvCxnSpPr/>
            <p:nvPr/>
          </p:nvCxnSpPr>
          <p:spPr>
            <a:xfrm>
              <a:off x="6740811" y="4265779"/>
              <a:ext cx="28460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6618BE-F9F8-4353-24D7-027E8B196693}"/>
                </a:ext>
              </a:extLst>
            </p:cNvPr>
            <p:cNvSpPr/>
            <p:nvPr/>
          </p:nvSpPr>
          <p:spPr>
            <a:xfrm>
              <a:off x="6596793" y="3058771"/>
              <a:ext cx="2900934" cy="556142"/>
            </a:xfrm>
            <a:custGeom>
              <a:avLst/>
              <a:gdLst>
                <a:gd name="connsiteX0" fmla="*/ 0 w 3867912"/>
                <a:gd name="connsiteY0" fmla="*/ 713232 h 741523"/>
                <a:gd name="connsiteX1" fmla="*/ 768096 w 3867912"/>
                <a:gd name="connsiteY1" fmla="*/ 82296 h 741523"/>
                <a:gd name="connsiteX2" fmla="*/ 1837944 w 3867912"/>
                <a:gd name="connsiteY2" fmla="*/ 402336 h 741523"/>
                <a:gd name="connsiteX3" fmla="*/ 2962656 w 3867912"/>
                <a:gd name="connsiteY3" fmla="*/ 731520 h 741523"/>
                <a:gd name="connsiteX4" fmla="*/ 3867912 w 3867912"/>
                <a:gd name="connsiteY4" fmla="*/ 0 h 74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7912" h="741523">
                  <a:moveTo>
                    <a:pt x="0" y="713232"/>
                  </a:moveTo>
                  <a:cubicBezTo>
                    <a:pt x="230886" y="423672"/>
                    <a:pt x="461772" y="134112"/>
                    <a:pt x="768096" y="82296"/>
                  </a:cubicBezTo>
                  <a:cubicBezTo>
                    <a:pt x="1074420" y="30480"/>
                    <a:pt x="1837944" y="402336"/>
                    <a:pt x="1837944" y="402336"/>
                  </a:cubicBezTo>
                  <a:cubicBezTo>
                    <a:pt x="2203704" y="510540"/>
                    <a:pt x="2624328" y="798576"/>
                    <a:pt x="2962656" y="731520"/>
                  </a:cubicBezTo>
                  <a:cubicBezTo>
                    <a:pt x="3300984" y="664464"/>
                    <a:pt x="3584448" y="332232"/>
                    <a:pt x="3867912" y="0"/>
                  </a:cubicBezTo>
                </a:path>
              </a:pathLst>
            </a:custGeom>
            <a:noFill/>
            <a:ln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45F7EC-C9DB-7A3D-9F2C-48A3D743B3E2}"/>
                </a:ext>
              </a:extLst>
            </p:cNvPr>
            <p:cNvCxnSpPr/>
            <p:nvPr/>
          </p:nvCxnSpPr>
          <p:spPr>
            <a:xfrm flipV="1">
              <a:off x="7504335" y="3173071"/>
              <a:ext cx="0" cy="10927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09F02F-2705-4DDF-8E64-A828208E68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80890" y="3480725"/>
              <a:ext cx="2509" cy="7858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F7A0A5-E6B1-C332-740A-B7D27D2F8D8C}"/>
                </a:ext>
              </a:extLst>
            </p:cNvPr>
            <p:cNvSpPr txBox="1"/>
            <p:nvPr/>
          </p:nvSpPr>
          <p:spPr>
            <a:xfrm>
              <a:off x="7388798" y="4241579"/>
              <a:ext cx="2728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B021C8-FFA3-B26B-2EDC-D9BC27C8BBAC}"/>
                </a:ext>
              </a:extLst>
            </p:cNvPr>
            <p:cNvSpPr txBox="1"/>
            <p:nvPr/>
          </p:nvSpPr>
          <p:spPr>
            <a:xfrm>
              <a:off x="9031068" y="4245849"/>
              <a:ext cx="2728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428D3B-5D65-2525-2026-5BC7C222CA9E}"/>
                </a:ext>
              </a:extLst>
            </p:cNvPr>
            <p:cNvSpPr txBox="1"/>
            <p:nvPr/>
          </p:nvSpPr>
          <p:spPr>
            <a:xfrm>
              <a:off x="8163278" y="4229008"/>
              <a:ext cx="3145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x</a:t>
              </a:r>
              <a:r>
                <a:rPr kumimoji="0" lang="en-US" sz="1350" b="0" i="1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1</a:t>
              </a:r>
              <a:endPara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AD1642-C3BE-F0F4-8AE4-27478D84EFCD}"/>
                </a:ext>
              </a:extLst>
            </p:cNvPr>
            <p:cNvSpPr txBox="1"/>
            <p:nvPr/>
          </p:nvSpPr>
          <p:spPr>
            <a:xfrm>
              <a:off x="7626313" y="4229008"/>
              <a:ext cx="3145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x</a:t>
              </a:r>
              <a:r>
                <a:rPr kumimoji="0" lang="en-US" sz="1350" b="0" i="1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2</a:t>
              </a:r>
              <a:endPara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6EC6DA-D815-920E-0918-BBF1A898C691}"/>
                </a:ext>
              </a:extLst>
            </p:cNvPr>
            <p:cNvSpPr txBox="1"/>
            <p:nvPr/>
          </p:nvSpPr>
          <p:spPr>
            <a:xfrm>
              <a:off x="8798639" y="4212586"/>
              <a:ext cx="3145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x</a:t>
              </a:r>
              <a:r>
                <a:rPr kumimoji="0" lang="en-US" sz="1350" b="0" i="1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3</a:t>
              </a:r>
              <a:endPara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6DA95F-2783-19E5-557B-109156C75857}"/>
                </a:ext>
              </a:extLst>
            </p:cNvPr>
            <p:cNvSpPr txBox="1"/>
            <p:nvPr/>
          </p:nvSpPr>
          <p:spPr>
            <a:xfrm>
              <a:off x="9557719" y="4090508"/>
              <a:ext cx="25680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7CE01E-F8C8-C07F-F136-588B55912680}"/>
                </a:ext>
              </a:extLst>
            </p:cNvPr>
            <p:cNvSpPr txBox="1"/>
            <p:nvPr/>
          </p:nvSpPr>
          <p:spPr>
            <a:xfrm>
              <a:off x="6652324" y="2732645"/>
              <a:ext cx="41069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f(x)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B97580-09A0-553F-95CA-75BCD508D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3083" y="3264536"/>
              <a:ext cx="0" cy="9813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3A91924-C249-2C6B-778D-D276B18E9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7467" y="3480725"/>
              <a:ext cx="0" cy="785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35B9FE-D1BB-84A6-4713-8CE64F939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3882" y="3580200"/>
              <a:ext cx="0" cy="6855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9675E6-2F84-FACB-1D02-802EA409293E}"/>
                </a:ext>
              </a:extLst>
            </p:cNvPr>
            <p:cNvSpPr/>
            <p:nvPr/>
          </p:nvSpPr>
          <p:spPr>
            <a:xfrm>
              <a:off x="7742463" y="3233075"/>
              <a:ext cx="64008" cy="6400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E9BD797-2D49-3CD1-5BF0-A962006680B5}"/>
                </a:ext>
              </a:extLst>
            </p:cNvPr>
            <p:cNvSpPr/>
            <p:nvPr/>
          </p:nvSpPr>
          <p:spPr>
            <a:xfrm>
              <a:off x="8269148" y="3458098"/>
              <a:ext cx="64008" cy="6400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8C29490-E66C-E834-42A6-647F2B5E427B}"/>
                </a:ext>
              </a:extLst>
            </p:cNvPr>
            <p:cNvSpPr/>
            <p:nvPr/>
          </p:nvSpPr>
          <p:spPr>
            <a:xfrm>
              <a:off x="8901878" y="3522106"/>
              <a:ext cx="64008" cy="6400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662D6F5-4E84-07A3-4472-4F7642E8D9B7}"/>
                </a:ext>
              </a:extLst>
            </p:cNvPr>
            <p:cNvSpPr/>
            <p:nvPr/>
          </p:nvSpPr>
          <p:spPr>
            <a:xfrm>
              <a:off x="7908819" y="3297083"/>
              <a:ext cx="64008" cy="6400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C6605A-D969-9334-ED33-46823F6060F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V="1">
              <a:off x="7940823" y="3297083"/>
              <a:ext cx="0" cy="978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550AE5-2AE1-A402-78DF-55433B0A0CAE}"/>
                </a:ext>
              </a:extLst>
            </p:cNvPr>
            <p:cNvSpPr txBox="1"/>
            <p:nvPr/>
          </p:nvSpPr>
          <p:spPr>
            <a:xfrm>
              <a:off x="7845031" y="4229008"/>
              <a:ext cx="3145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x</a:t>
              </a:r>
              <a:r>
                <a:rPr kumimoji="0" lang="en-US" sz="1350" b="0" i="1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rPr>
                <a:t>4</a:t>
              </a:r>
              <a:endPara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28787-29E6-2724-AC3E-37DA37B9AC04}"/>
              </a:ext>
            </a:extLst>
          </p:cNvPr>
          <p:cNvCxnSpPr>
            <a:stCxn id="143" idx="7"/>
          </p:cNvCxnSpPr>
          <p:nvPr/>
        </p:nvCxnSpPr>
        <p:spPr>
          <a:xfrm flipV="1">
            <a:off x="1453158" y="3144892"/>
            <a:ext cx="371697" cy="9374"/>
          </a:xfrm>
          <a:prstGeom prst="line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25777A-48B8-5028-9063-E0CB76569D7A}"/>
              </a:ext>
            </a:extLst>
          </p:cNvPr>
          <p:cNvCxnSpPr>
            <a:endCxn id="144" idx="1"/>
          </p:cNvCxnSpPr>
          <p:nvPr/>
        </p:nvCxnSpPr>
        <p:spPr>
          <a:xfrm>
            <a:off x="1824855" y="3144892"/>
            <a:ext cx="9374" cy="162411"/>
          </a:xfrm>
          <a:prstGeom prst="line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5AC927-5AD3-1C76-931E-0BBB2DA6F2B1}"/>
              </a:ext>
            </a:extLst>
          </p:cNvPr>
          <p:cNvCxnSpPr>
            <a:cxnSpLocks/>
            <a:stCxn id="144" idx="7"/>
          </p:cNvCxnSpPr>
          <p:nvPr/>
        </p:nvCxnSpPr>
        <p:spPr>
          <a:xfrm flipV="1">
            <a:off x="1879489" y="3297083"/>
            <a:ext cx="298674" cy="10220"/>
          </a:xfrm>
          <a:prstGeom prst="line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24F47B-A41E-5F2C-BC12-3E62A49810DF}"/>
              </a:ext>
            </a:extLst>
          </p:cNvPr>
          <p:cNvCxnSpPr>
            <a:stCxn id="145" idx="0"/>
            <a:endCxn id="145" idx="4"/>
          </p:cNvCxnSpPr>
          <p:nvPr/>
        </p:nvCxnSpPr>
        <p:spPr>
          <a:xfrm>
            <a:off x="2210167" y="3449643"/>
            <a:ext cx="22630" cy="54634"/>
          </a:xfrm>
          <a:prstGeom prst="line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A936E9F-1D48-8B96-7D5D-4C54EA77C0CE}"/>
              </a:ext>
            </a:extLst>
          </p:cNvPr>
          <p:cNvCxnSpPr>
            <a:endCxn id="145" idx="4"/>
          </p:cNvCxnSpPr>
          <p:nvPr/>
        </p:nvCxnSpPr>
        <p:spPr>
          <a:xfrm>
            <a:off x="2204626" y="3307303"/>
            <a:ext cx="5541" cy="206348"/>
          </a:xfrm>
          <a:prstGeom prst="line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178F051-A832-3053-B269-DCA12C5A9FE6}"/>
              </a:ext>
            </a:extLst>
          </p:cNvPr>
          <p:cNvSpPr txBox="1"/>
          <p:nvPr/>
        </p:nvSpPr>
        <p:spPr>
          <a:xfrm>
            <a:off x="2364389" y="6239448"/>
            <a:ext cx="791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it mean for a random variable to approximate a deterministic quantity?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C901D4F-8678-F508-E31E-B2506F936935}"/>
              </a:ext>
            </a:extLst>
          </p:cNvPr>
          <p:cNvCxnSpPr>
            <a:cxnSpLocks/>
          </p:cNvCxnSpPr>
          <p:nvPr/>
        </p:nvCxnSpPr>
        <p:spPr>
          <a:xfrm>
            <a:off x="2260489" y="3468847"/>
            <a:ext cx="419094" cy="11878"/>
          </a:xfrm>
          <a:prstGeom prst="line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E3E63EE-6B57-B538-54B2-72E02242BF8D}"/>
              </a:ext>
            </a:extLst>
          </p:cNvPr>
          <p:cNvCxnSpPr/>
          <p:nvPr/>
        </p:nvCxnSpPr>
        <p:spPr>
          <a:xfrm>
            <a:off x="2626479" y="3452740"/>
            <a:ext cx="9374" cy="162411"/>
          </a:xfrm>
          <a:prstGeom prst="line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575349-028E-2F2D-0E5A-33C099C84E0F}"/>
              </a:ext>
            </a:extLst>
          </p:cNvPr>
          <p:cNvCxnSpPr>
            <a:cxnSpLocks/>
          </p:cNvCxnSpPr>
          <p:nvPr/>
        </p:nvCxnSpPr>
        <p:spPr>
          <a:xfrm>
            <a:off x="2623201" y="3602959"/>
            <a:ext cx="419094" cy="11878"/>
          </a:xfrm>
          <a:prstGeom prst="line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9E738D1-680D-0F97-2007-C829C3E0A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ontent Placeholder 8">
            <a:extLst>
              <a:ext uri="{FF2B5EF4-FFF2-40B4-BE49-F238E27FC236}">
                <a16:creationId xmlns:a16="http://schemas.microsoft.com/office/drawing/2014/main" id="{69D8DE3D-FE4D-FA5E-05AC-33D41A95EAF0}"/>
              </a:ext>
            </a:extLst>
          </p:cNvPr>
          <p:cNvSpPr txBox="1">
            <a:spLocks/>
          </p:cNvSpPr>
          <p:nvPr/>
        </p:nvSpPr>
        <p:spPr>
          <a:xfrm>
            <a:off x="570569" y="1373333"/>
            <a:ext cx="7924620" cy="1243781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1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375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5" name="Title 1">
            <a:extLst>
              <a:ext uri="{FF2B5EF4-FFF2-40B4-BE49-F238E27FC236}">
                <a16:creationId xmlns:a16="http://schemas.microsoft.com/office/drawing/2014/main" id="{28CB38B4-AB1D-BF84-3CF3-71DB54BB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" y="26669"/>
            <a:ext cx="11603736" cy="901084"/>
          </a:xfrm>
        </p:spPr>
        <p:txBody>
          <a:bodyPr>
            <a:normAutofit/>
          </a:bodyPr>
          <a:lstStyle/>
          <a:p>
            <a:r>
              <a:rPr lang="en-US" dirty="0"/>
              <a:t>Key</a:t>
            </a:r>
            <a:r>
              <a:rPr lang="en-US" sz="4400" dirty="0"/>
              <a:t> concepts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BEE74F5-1F34-4D82-DF8B-6DDCF54CF895}"/>
              </a:ext>
            </a:extLst>
          </p:cNvPr>
          <p:cNvSpPr txBox="1">
            <a:spLocks/>
          </p:cNvSpPr>
          <p:nvPr/>
        </p:nvSpPr>
        <p:spPr>
          <a:xfrm>
            <a:off x="191604" y="1226179"/>
            <a:ext cx="7238138" cy="503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en-US" kern="0" dirty="0" err="1">
                <a:solidFill>
                  <a:srgbClr val="0070C0"/>
                </a:solidFill>
                <a:sym typeface="Symbol" panose="05050102010706020507" pitchFamily="18" charset="2"/>
              </a:rPr>
              <a:t>Estimand</a:t>
            </a:r>
            <a:r>
              <a:rPr lang="en-US" kern="0" dirty="0">
                <a:solidFill>
                  <a:srgbClr val="595959"/>
                </a:solidFill>
                <a:sym typeface="Symbol" panose="05050102010706020507" pitchFamily="18" charset="2"/>
              </a:rPr>
              <a:t>: quantity whose value we want to know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lang="en-US" kern="0" dirty="0">
                <a:solidFill>
                  <a:srgbClr val="595959"/>
                </a:solidFill>
                <a:sym typeface="Symbol" panose="05050102010706020507" pitchFamily="18" charset="2"/>
              </a:rPr>
              <a:t>(e.g.) area under the curve (a real number)</a:t>
            </a: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795847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en-US" kern="0" dirty="0">
                <a:solidFill>
                  <a:srgbClr val="0070C0"/>
                </a:solidFill>
                <a:sym typeface="Symbol" panose="05050102010706020507" pitchFamily="18" charset="2"/>
              </a:rPr>
              <a:t>Estimate</a:t>
            </a:r>
            <a:r>
              <a:rPr lang="en-US" kern="0" dirty="0">
                <a:solidFill>
                  <a:srgbClr val="595959"/>
                </a:solidFill>
                <a:sym typeface="Symbol" panose="05050102010706020507" pitchFamily="18" charset="2"/>
              </a:rPr>
              <a:t>: approximation for </a:t>
            </a:r>
            <a:r>
              <a:rPr lang="en-US" kern="0" dirty="0" err="1">
                <a:solidFill>
                  <a:srgbClr val="595959"/>
                </a:solidFill>
                <a:sym typeface="Symbol" panose="05050102010706020507" pitchFamily="18" charset="2"/>
              </a:rPr>
              <a:t>estimand</a:t>
            </a:r>
            <a:r>
              <a:rPr lang="en-US" kern="0" dirty="0">
                <a:solidFill>
                  <a:srgbClr val="595959"/>
                </a:solidFill>
                <a:sym typeface="Symbol" panose="05050102010706020507" pitchFamily="18" charset="2"/>
              </a:rPr>
              <a:t> based on random observations (samples)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lang="en-US" kern="0" dirty="0">
                <a:solidFill>
                  <a:srgbClr val="595959"/>
                </a:solidFill>
                <a:sym typeface="Symbol" panose="05050102010706020507" pitchFamily="18" charset="2"/>
              </a:rPr>
              <a:t>(e.g.) result of Monte Carlo sampling</a:t>
            </a: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en-US" kern="0" dirty="0">
                <a:solidFill>
                  <a:srgbClr val="0070C0"/>
                </a:solidFill>
                <a:sym typeface="Symbol" panose="05050102010706020507" pitchFamily="18" charset="2"/>
              </a:rPr>
              <a:t>Estimator</a:t>
            </a:r>
            <a:r>
              <a:rPr lang="en-US" kern="0" dirty="0">
                <a:solidFill>
                  <a:srgbClr val="595959"/>
                </a:solidFill>
                <a:sym typeface="Symbol" panose="05050102010706020507" pitchFamily="18" charset="2"/>
              </a:rPr>
              <a:t>: rule for computing estimate from samples</a:t>
            </a:r>
          </a:p>
          <a:p>
            <a:pPr lvl="1" indent="-457189"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kumimoji="0" lang="en-US" b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Observations</a:t>
            </a:r>
            <a:r>
              <a:rPr kumimoji="0" lang="en-US" b="0" u="none" strike="noStrike" kern="0" cap="none" spc="0" normalizeH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 (samples) </a:t>
            </a:r>
            <a:r>
              <a:rPr kumimoji="0" lang="en-US" b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are random variables so estimate</a:t>
            </a:r>
            <a:r>
              <a:rPr lang="en-US" kern="0" dirty="0">
                <a:solidFill>
                  <a:srgbClr val="595959"/>
                </a:solidFill>
                <a:sym typeface="Symbol" panose="05050102010706020507" pitchFamily="18" charset="2"/>
              </a:rPr>
              <a:t>s produced by an estimator are also random variables, which have a mean and variance</a:t>
            </a:r>
            <a:endParaRPr kumimoji="0" lang="en-US" b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en-US" kern="0" dirty="0">
                <a:solidFill>
                  <a:srgbClr val="0070C0"/>
                </a:solidFill>
                <a:sym typeface="Symbol" panose="05050102010706020507" pitchFamily="18" charset="2"/>
              </a:rPr>
              <a:t>Unbiased estimator</a:t>
            </a:r>
            <a:r>
              <a:rPr lang="en-US" kern="0" dirty="0">
                <a:solidFill>
                  <a:srgbClr val="595959"/>
                </a:solidFill>
                <a:sym typeface="Symbol" panose="05050102010706020507" pitchFamily="18" charset="2"/>
              </a:rPr>
              <a:t>: expectation of estimate produced by the estimator = true value</a:t>
            </a: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1867" b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67" b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Sample variance</a:t>
            </a:r>
            <a:r>
              <a:rPr kumimoji="0" lang="en-US" sz="1867" b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: how different are estimates produced by an estimator for different sets of observations of same</a:t>
            </a:r>
            <a:r>
              <a:rPr kumimoji="0" lang="en-US" sz="1867" b="0" u="none" strike="noStrike" kern="0" cap="none" spc="0" normalizeH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Symbol" panose="05050102010706020507" pitchFamily="18" charset="2"/>
              </a:rPr>
              <a:t> size</a:t>
            </a:r>
            <a:endParaRPr kumimoji="0" lang="en-US" sz="1867" b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lvl="1" indent="-457189">
              <a:buClr>
                <a:srgbClr val="595959"/>
              </a:buClr>
              <a:buSzPts val="1800"/>
              <a:buFont typeface="Arial"/>
              <a:buChar char="●"/>
              <a:defRPr/>
            </a:pPr>
            <a:r>
              <a:rPr lang="en-US" sz="1800" kern="0" dirty="0">
                <a:solidFill>
                  <a:srgbClr val="595959"/>
                </a:solidFill>
                <a:sym typeface="Symbol" panose="05050102010706020507" pitchFamily="18" charset="2"/>
              </a:rPr>
              <a:t>Higher variance </a:t>
            </a:r>
            <a:r>
              <a:rPr lang="en-US" sz="1800" kern="0" dirty="0">
                <a:solidFill>
                  <a:srgbClr val="595959"/>
                </a:solidFill>
                <a:sym typeface="Wingdings" panose="05000000000000000000" pitchFamily="2" charset="2"/>
              </a:rPr>
              <a:t> </a:t>
            </a:r>
            <a:r>
              <a:rPr lang="en-US" sz="1800" kern="0" dirty="0">
                <a:solidFill>
                  <a:srgbClr val="595959"/>
                </a:solidFill>
                <a:sym typeface="Symbol" panose="05050102010706020507" pitchFamily="18" charset="2"/>
              </a:rPr>
              <a:t>need more samples to obtain a given level of accuracy in estimate</a:t>
            </a: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1219170" marR="0" lvl="1" indent="-423323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Symbol" panose="05050102010706020507" pitchFamily="18" charset="2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C083E0-BCF9-5D74-DC95-C87A901C2A3A}"/>
              </a:ext>
            </a:extLst>
          </p:cNvPr>
          <p:cNvCxnSpPr>
            <a:cxnSpLocks/>
          </p:cNvCxnSpPr>
          <p:nvPr/>
        </p:nvCxnSpPr>
        <p:spPr>
          <a:xfrm flipH="1" flipV="1">
            <a:off x="9187440" y="1851761"/>
            <a:ext cx="12284" cy="2130349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F6DC67-51CF-79A1-93C3-674153C6308E}"/>
              </a:ext>
            </a:extLst>
          </p:cNvPr>
          <p:cNvCxnSpPr>
            <a:cxnSpLocks/>
          </p:cNvCxnSpPr>
          <p:nvPr/>
        </p:nvCxnSpPr>
        <p:spPr>
          <a:xfrm>
            <a:off x="8980649" y="3748090"/>
            <a:ext cx="2441044" cy="0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1A13570-03F5-07BC-94BC-1DA2372895ED}"/>
              </a:ext>
            </a:extLst>
          </p:cNvPr>
          <p:cNvSpPr txBox="1"/>
          <p:nvPr/>
        </p:nvSpPr>
        <p:spPr>
          <a:xfrm>
            <a:off x="9485968" y="377085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1800" b="0" i="1" u="none" strike="noStrike" kern="1200" cap="none" spc="0" normalizeH="0" baseline="-2500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</a:t>
            </a:r>
            <a:endParaRPr kumimoji="0" lang="en-US" sz="1800" b="0" i="1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16664-6F3B-EE02-C6E3-9324F129D121}"/>
              </a:ext>
            </a:extLst>
          </p:cNvPr>
          <p:cNvSpPr txBox="1"/>
          <p:nvPr/>
        </p:nvSpPr>
        <p:spPr>
          <a:xfrm>
            <a:off x="10838845" y="37974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3026B4-D69E-C3D2-D51A-4B5F923B138C}"/>
              </a:ext>
            </a:extLst>
          </p:cNvPr>
          <p:cNvSpPr/>
          <p:nvPr/>
        </p:nvSpPr>
        <p:spPr>
          <a:xfrm>
            <a:off x="9592893" y="2958080"/>
            <a:ext cx="1389888" cy="786489"/>
          </a:xfrm>
          <a:custGeom>
            <a:avLst/>
            <a:gdLst>
              <a:gd name="connsiteX0" fmla="*/ 0 w 1389888"/>
              <a:gd name="connsiteY0" fmla="*/ 786489 h 786489"/>
              <a:gd name="connsiteX1" fmla="*/ 310896 w 1389888"/>
              <a:gd name="connsiteY1" fmla="*/ 530457 h 786489"/>
              <a:gd name="connsiteX2" fmla="*/ 557784 w 1389888"/>
              <a:gd name="connsiteY2" fmla="*/ 105 h 786489"/>
              <a:gd name="connsiteX3" fmla="*/ 932688 w 1389888"/>
              <a:gd name="connsiteY3" fmla="*/ 576177 h 786489"/>
              <a:gd name="connsiteX4" fmla="*/ 1389888 w 1389888"/>
              <a:gd name="connsiteY4" fmla="*/ 749913 h 78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9888" h="786489">
                <a:moveTo>
                  <a:pt x="0" y="786489"/>
                </a:moveTo>
                <a:cubicBezTo>
                  <a:pt x="108966" y="724005"/>
                  <a:pt x="217932" y="661521"/>
                  <a:pt x="310896" y="530457"/>
                </a:cubicBezTo>
                <a:cubicBezTo>
                  <a:pt x="403860" y="399393"/>
                  <a:pt x="454152" y="-7515"/>
                  <a:pt x="557784" y="105"/>
                </a:cubicBezTo>
                <a:cubicBezTo>
                  <a:pt x="661416" y="7725"/>
                  <a:pt x="794004" y="451209"/>
                  <a:pt x="932688" y="576177"/>
                </a:cubicBezTo>
                <a:cubicBezTo>
                  <a:pt x="1071372" y="701145"/>
                  <a:pt x="1230630" y="725529"/>
                  <a:pt x="1389888" y="749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3F5535-A71E-79A0-5A0D-42C879D72B87}"/>
              </a:ext>
            </a:extLst>
          </p:cNvPr>
          <p:cNvSpPr txBox="1"/>
          <p:nvPr/>
        </p:nvSpPr>
        <p:spPr>
          <a:xfrm>
            <a:off x="10971037" y="3219665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685F3-9EC1-BEDA-4B98-CE8E4C23C04A}"/>
              </a:ext>
            </a:extLst>
          </p:cNvPr>
          <p:cNvSpPr txBox="1"/>
          <p:nvPr/>
        </p:nvSpPr>
        <p:spPr>
          <a:xfrm>
            <a:off x="10287837" y="297679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454BE-C4A6-B8FB-F9CD-CFA091D70185}"/>
              </a:ext>
            </a:extLst>
          </p:cNvPr>
          <p:cNvSpPr txBox="1"/>
          <p:nvPr/>
        </p:nvSpPr>
        <p:spPr>
          <a:xfrm>
            <a:off x="10198564" y="21092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N=100</a:t>
            </a:r>
          </a:p>
        </p:txBody>
      </p:sp>
      <p:pic>
        <p:nvPicPr>
          <p:cNvPr id="11" name="Picture 10" descr="\documentclass{article}&#10;\usepackage{amsmath}&#10;\pagestyle{empty}&#10;\begin{document}&#10;&#10;$\overline{f(X_i)}$&#10;&#10;\end{document}" title="IguanaTex Bitmap Display">
            <a:extLst>
              <a:ext uri="{FF2B5EF4-FFF2-40B4-BE49-F238E27FC236}">
                <a16:creationId xmlns:a16="http://schemas.microsoft.com/office/drawing/2014/main" id="{3F0D4066-7970-91F1-5CC7-0CAC81CD72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656" y="4176364"/>
            <a:ext cx="555427" cy="255338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pdf(\overline{f(X_i)})$&#10;&#10;\end{document}" title="IguanaTex Bitmap Display">
            <a:extLst>
              <a:ext uri="{FF2B5EF4-FFF2-40B4-BE49-F238E27FC236}">
                <a16:creationId xmlns:a16="http://schemas.microsoft.com/office/drawing/2014/main" id="{C851A8CA-FBD6-1CEE-7F20-8E919FCD94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319" y="2642771"/>
            <a:ext cx="1058277" cy="2628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8EDA34-E0A5-2C15-74EF-60B54E722C8D}"/>
              </a:ext>
            </a:extLst>
          </p:cNvPr>
          <p:cNvCxnSpPr>
            <a:cxnSpLocks/>
          </p:cNvCxnSpPr>
          <p:nvPr/>
        </p:nvCxnSpPr>
        <p:spPr>
          <a:xfrm flipV="1">
            <a:off x="9577694" y="3346126"/>
            <a:ext cx="0" cy="3984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7BB4E-221C-9EF3-A01E-3ECA437C4A71}"/>
              </a:ext>
            </a:extLst>
          </p:cNvPr>
          <p:cNvCxnSpPr>
            <a:cxnSpLocks/>
          </p:cNvCxnSpPr>
          <p:nvPr/>
        </p:nvCxnSpPr>
        <p:spPr>
          <a:xfrm>
            <a:off x="9566795" y="3337961"/>
            <a:ext cx="1414752" cy="81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4BA371-C156-E4A9-8B9E-B32DCAFB58E2}"/>
              </a:ext>
            </a:extLst>
          </p:cNvPr>
          <p:cNvCxnSpPr>
            <a:cxnSpLocks/>
          </p:cNvCxnSpPr>
          <p:nvPr/>
        </p:nvCxnSpPr>
        <p:spPr>
          <a:xfrm>
            <a:off x="10971037" y="3337961"/>
            <a:ext cx="0" cy="4328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317EE1-0F4D-AA1B-A825-FE0F981E7A69}"/>
              </a:ext>
            </a:extLst>
          </p:cNvPr>
          <p:cNvSpPr/>
          <p:nvPr/>
        </p:nvSpPr>
        <p:spPr>
          <a:xfrm>
            <a:off x="9610442" y="1992526"/>
            <a:ext cx="1311564" cy="1761687"/>
          </a:xfrm>
          <a:custGeom>
            <a:avLst/>
            <a:gdLst>
              <a:gd name="connsiteX0" fmla="*/ 0 w 1311564"/>
              <a:gd name="connsiteY0" fmla="*/ 1759617 h 1761687"/>
              <a:gd name="connsiteX1" fmla="*/ 378691 w 1311564"/>
              <a:gd name="connsiteY1" fmla="*/ 1500999 h 1761687"/>
              <a:gd name="connsiteX2" fmla="*/ 452582 w 1311564"/>
              <a:gd name="connsiteY2" fmla="*/ 198672 h 1761687"/>
              <a:gd name="connsiteX3" fmla="*/ 591127 w 1311564"/>
              <a:gd name="connsiteY3" fmla="*/ 143254 h 1761687"/>
              <a:gd name="connsiteX4" fmla="*/ 748146 w 1311564"/>
              <a:gd name="connsiteY4" fmla="*/ 1537944 h 1761687"/>
              <a:gd name="connsiteX5" fmla="*/ 1311564 w 1311564"/>
              <a:gd name="connsiteY5" fmla="*/ 1741144 h 17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564" h="1761687">
                <a:moveTo>
                  <a:pt x="0" y="1759617"/>
                </a:moveTo>
                <a:cubicBezTo>
                  <a:pt x="151630" y="1760386"/>
                  <a:pt x="303261" y="1761156"/>
                  <a:pt x="378691" y="1500999"/>
                </a:cubicBezTo>
                <a:cubicBezTo>
                  <a:pt x="454121" y="1240842"/>
                  <a:pt x="417176" y="424963"/>
                  <a:pt x="452582" y="198672"/>
                </a:cubicBezTo>
                <a:cubicBezTo>
                  <a:pt x="487988" y="-27619"/>
                  <a:pt x="541866" y="-79958"/>
                  <a:pt x="591127" y="143254"/>
                </a:cubicBezTo>
                <a:cubicBezTo>
                  <a:pt x="640388" y="366466"/>
                  <a:pt x="628073" y="1271629"/>
                  <a:pt x="748146" y="1537944"/>
                </a:cubicBezTo>
                <a:cubicBezTo>
                  <a:pt x="868219" y="1804259"/>
                  <a:pt x="1089891" y="1772701"/>
                  <a:pt x="1311564" y="174114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\documentclass{article}&#10;\usepackage{amsmath}&#10;\usepackage{mathtools}&#10;\pagestyle{empty}&#10;\begin{document}&#10;&#10;\[\hat{A}_{MC}(f;N) = (b-a)*\underbrace{\frac{1}{N}\sum_{i{=}0}^{N{-}1} f(X_i)}_{average~of~f(X_i)~values} \ \text{where}\ X_i\sim U(a,b)\] &#10;\end{document}&#10;&#10;" title="IguanaTex Bitmap Display">
            <a:extLst>
              <a:ext uri="{FF2B5EF4-FFF2-40B4-BE49-F238E27FC236}">
                <a16:creationId xmlns:a16="http://schemas.microsoft.com/office/drawing/2014/main" id="{FD5FB582-F611-A21F-6728-C48CA1C53D6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06" y="4837797"/>
            <a:ext cx="3685670" cy="71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9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7F2CF16-5C68-55C2-21C2-F67B9985F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E7835049-2C17-B988-E505-104845C5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64740"/>
            <a:ext cx="11141409" cy="753531"/>
          </a:xfrm>
        </p:spPr>
        <p:txBody>
          <a:bodyPr>
            <a:normAutofit fontScale="90000"/>
          </a:bodyPr>
          <a:lstStyle/>
          <a:p>
            <a:r>
              <a:rPr lang="en-US" dirty="0"/>
              <a:t>Monte Carlo integration with uniform sampling(II)</a:t>
            </a:r>
          </a:p>
        </p:txBody>
      </p:sp>
      <p:pic>
        <p:nvPicPr>
          <p:cNvPr id="3" name="Picture 2" descr="\documentclass{article}&#10;\usepackage{amsmath}&#10;\usepackage{mathtools}&#10;\pagestyle{empty}&#10;\begin{document}&#10;&#10;\[\boxed{{\hat{A}}_{MC}(f;N) = (b-a)*\underbrace{\frac{1}{N}\sum_{i{=}0}^{N{-}1} f(X_i)}_{average~of~f(X_i)~values} \ \text{where}\ X_i\sim U(a,b)}\] &#10;\end{document}&#10;&#10;" title="IguanaTex Bitmap Display">
            <a:extLst>
              <a:ext uri="{FF2B5EF4-FFF2-40B4-BE49-F238E27FC236}">
                <a16:creationId xmlns:a16="http://schemas.microsoft.com/office/drawing/2014/main" id="{F26E3964-9A3F-6D51-A885-EFBB19D4F3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5" y="1454232"/>
            <a:ext cx="4492864" cy="1018585"/>
          </a:xfrm>
          <a:prstGeom prst="rect">
            <a:avLst/>
          </a:prstGeom>
        </p:spPr>
      </p:pic>
      <p:pic>
        <p:nvPicPr>
          <p:cNvPr id="21" name="Picture 20" descr="\documentclass{article}&#10;\usepackage{amsmath,amssymb}&#10;\pagestyle{empty}&#10;\begin{document}&#10;&#10;\begin{align*}&#10;&amp;\boxed{\underset{X_i\sim U(a,b)}{\mathbb{E}}\left[ \hat{A}_{MC}(f{;}N)\right] = \frac{b{-}a}{N}\sum_{i{=}0}^{N{-}1}\int_a^b \underbrace{\frac{1}{b-a}}_{\text{pdf of U[a,b]}}f(X_i) dX_i = \int_a^b f(x) dx} \\&#10;&amp;\boxed{\lim_{N{\rightarrow}\infty} \hat{A}_{MC}(f{;}N) = \int_a^b f(x) dx} \text{\ \ (Law of large numbers)}\\&#10;&amp;\boxed{\sigma^2_U(\hat{A}_{MC}(f{;}N)) = \frac{(b{-}a)^2}{N}\sigma^2_U(f) = O(\frac{\sigma^2_U(f)}{N})}\\&#10;\end{align*}&#10;&#10;\end{document}" title="IguanaTex Bitmap Display">
            <a:extLst>
              <a:ext uri="{FF2B5EF4-FFF2-40B4-BE49-F238E27FC236}">
                <a16:creationId xmlns:a16="http://schemas.microsoft.com/office/drawing/2014/main" id="{7F478177-223B-3D8D-6F9C-9B5D2045DC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7" y="2980832"/>
            <a:ext cx="6627604" cy="2560277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11DE96C-8207-78E2-F099-9D6D62193DEC}"/>
              </a:ext>
            </a:extLst>
          </p:cNvPr>
          <p:cNvCxnSpPr>
            <a:cxnSpLocks/>
          </p:cNvCxnSpPr>
          <p:nvPr/>
        </p:nvCxnSpPr>
        <p:spPr>
          <a:xfrm flipH="1" flipV="1">
            <a:off x="9254896" y="2363825"/>
            <a:ext cx="12284" cy="2130349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E8DE00B-F6A0-EE82-5D24-30523D1BE238}"/>
              </a:ext>
            </a:extLst>
          </p:cNvPr>
          <p:cNvCxnSpPr>
            <a:cxnSpLocks/>
          </p:cNvCxnSpPr>
          <p:nvPr/>
        </p:nvCxnSpPr>
        <p:spPr>
          <a:xfrm>
            <a:off x="9048105" y="4260154"/>
            <a:ext cx="2441044" cy="0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AE8B361-A056-88C4-2755-8EA17BDEBE4A}"/>
              </a:ext>
            </a:extLst>
          </p:cNvPr>
          <p:cNvSpPr txBox="1"/>
          <p:nvPr/>
        </p:nvSpPr>
        <p:spPr>
          <a:xfrm>
            <a:off x="9553424" y="428292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1800" b="0" i="1" u="none" strike="noStrike" kern="1200" cap="none" spc="0" normalizeH="0" baseline="-2500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</a:t>
            </a:r>
            <a:endParaRPr kumimoji="0" lang="en-US" sz="1800" b="0" i="1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7628F6B-BD84-BC87-2DEE-DEC9EEF21D37}"/>
              </a:ext>
            </a:extLst>
          </p:cNvPr>
          <p:cNvSpPr txBox="1"/>
          <p:nvPr/>
        </p:nvSpPr>
        <p:spPr>
          <a:xfrm>
            <a:off x="10906301" y="430950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4AECB799-79F7-61F9-8078-C7B66B00AE47}"/>
              </a:ext>
            </a:extLst>
          </p:cNvPr>
          <p:cNvSpPr/>
          <p:nvPr/>
        </p:nvSpPr>
        <p:spPr>
          <a:xfrm>
            <a:off x="9660349" y="3470144"/>
            <a:ext cx="1389888" cy="786489"/>
          </a:xfrm>
          <a:custGeom>
            <a:avLst/>
            <a:gdLst>
              <a:gd name="connsiteX0" fmla="*/ 0 w 1389888"/>
              <a:gd name="connsiteY0" fmla="*/ 786489 h 786489"/>
              <a:gd name="connsiteX1" fmla="*/ 310896 w 1389888"/>
              <a:gd name="connsiteY1" fmla="*/ 530457 h 786489"/>
              <a:gd name="connsiteX2" fmla="*/ 557784 w 1389888"/>
              <a:gd name="connsiteY2" fmla="*/ 105 h 786489"/>
              <a:gd name="connsiteX3" fmla="*/ 932688 w 1389888"/>
              <a:gd name="connsiteY3" fmla="*/ 576177 h 786489"/>
              <a:gd name="connsiteX4" fmla="*/ 1389888 w 1389888"/>
              <a:gd name="connsiteY4" fmla="*/ 749913 h 78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9888" h="786489">
                <a:moveTo>
                  <a:pt x="0" y="786489"/>
                </a:moveTo>
                <a:cubicBezTo>
                  <a:pt x="108966" y="724005"/>
                  <a:pt x="217932" y="661521"/>
                  <a:pt x="310896" y="530457"/>
                </a:cubicBezTo>
                <a:cubicBezTo>
                  <a:pt x="403860" y="399393"/>
                  <a:pt x="454152" y="-7515"/>
                  <a:pt x="557784" y="105"/>
                </a:cubicBezTo>
                <a:cubicBezTo>
                  <a:pt x="661416" y="7725"/>
                  <a:pt x="794004" y="451209"/>
                  <a:pt x="932688" y="576177"/>
                </a:cubicBezTo>
                <a:cubicBezTo>
                  <a:pt x="1071372" y="701145"/>
                  <a:pt x="1230630" y="725529"/>
                  <a:pt x="1389888" y="749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98CDC06-0DED-B607-F30D-BAD224EA71B1}"/>
              </a:ext>
            </a:extLst>
          </p:cNvPr>
          <p:cNvSpPr txBox="1"/>
          <p:nvPr/>
        </p:nvSpPr>
        <p:spPr>
          <a:xfrm>
            <a:off x="11038493" y="3731729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71184-B4B7-8CF6-EA89-5E28A5F57B13}"/>
              </a:ext>
            </a:extLst>
          </p:cNvPr>
          <p:cNvSpPr txBox="1"/>
          <p:nvPr/>
        </p:nvSpPr>
        <p:spPr>
          <a:xfrm>
            <a:off x="10355293" y="348885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N=20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67F9D6-1633-9FE2-2F8C-565336ECA146}"/>
              </a:ext>
            </a:extLst>
          </p:cNvPr>
          <p:cNvSpPr txBox="1"/>
          <p:nvPr/>
        </p:nvSpPr>
        <p:spPr>
          <a:xfrm>
            <a:off x="10266020" y="262130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N=100</a:t>
            </a:r>
          </a:p>
        </p:txBody>
      </p:sp>
      <p:pic>
        <p:nvPicPr>
          <p:cNvPr id="107" name="Picture 106" descr="\documentclass{article}&#10;\usepackage{amsmath}&#10;\pagestyle{empty}&#10;\begin{document}&#10;&#10;$\overline{f(X_i)}$&#10;&#10;\end{document}" title="IguanaTex Bitmap Display">
            <a:extLst>
              <a:ext uri="{FF2B5EF4-FFF2-40B4-BE49-F238E27FC236}">
                <a16:creationId xmlns:a16="http://schemas.microsoft.com/office/drawing/2014/main" id="{50088860-8E6D-3936-225D-572E32236FC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112" y="4688428"/>
            <a:ext cx="555427" cy="255338"/>
          </a:xfrm>
          <a:prstGeom prst="rect">
            <a:avLst/>
          </a:prstGeom>
        </p:spPr>
      </p:pic>
      <p:pic>
        <p:nvPicPr>
          <p:cNvPr id="108" name="Picture 107" descr="\documentclass{article}&#10;\usepackage{amsmath}&#10;\pagestyle{empty}&#10;\begin{document}&#10;&#10;$pdf(\overline{f(X_i)})$&#10;&#10;\end{document}" title="IguanaTex Bitmap Display">
            <a:extLst>
              <a:ext uri="{FF2B5EF4-FFF2-40B4-BE49-F238E27FC236}">
                <a16:creationId xmlns:a16="http://schemas.microsoft.com/office/drawing/2014/main" id="{CBB60632-292E-4E71-B044-0B2AA1B98E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75" y="3154835"/>
            <a:ext cx="1058277" cy="262875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366E26B-D1A6-9C43-0220-84E2852172C4}"/>
              </a:ext>
            </a:extLst>
          </p:cNvPr>
          <p:cNvCxnSpPr>
            <a:cxnSpLocks/>
          </p:cNvCxnSpPr>
          <p:nvPr/>
        </p:nvCxnSpPr>
        <p:spPr>
          <a:xfrm flipV="1">
            <a:off x="9645150" y="3858190"/>
            <a:ext cx="0" cy="3984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0A7FBE3-4495-DF85-DE2D-EA7535D15455}"/>
              </a:ext>
            </a:extLst>
          </p:cNvPr>
          <p:cNvCxnSpPr>
            <a:cxnSpLocks/>
          </p:cNvCxnSpPr>
          <p:nvPr/>
        </p:nvCxnSpPr>
        <p:spPr>
          <a:xfrm>
            <a:off x="9634251" y="3850025"/>
            <a:ext cx="1414752" cy="81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8C63576-068F-C08D-0855-3974D2A11363}"/>
              </a:ext>
            </a:extLst>
          </p:cNvPr>
          <p:cNvCxnSpPr>
            <a:cxnSpLocks/>
          </p:cNvCxnSpPr>
          <p:nvPr/>
        </p:nvCxnSpPr>
        <p:spPr>
          <a:xfrm>
            <a:off x="11038493" y="3850025"/>
            <a:ext cx="0" cy="4328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89EDC8C-1360-4A5A-22DE-BA650F8C774D}"/>
              </a:ext>
            </a:extLst>
          </p:cNvPr>
          <p:cNvSpPr/>
          <p:nvPr/>
        </p:nvSpPr>
        <p:spPr>
          <a:xfrm>
            <a:off x="9677898" y="2504590"/>
            <a:ext cx="1311564" cy="1761687"/>
          </a:xfrm>
          <a:custGeom>
            <a:avLst/>
            <a:gdLst>
              <a:gd name="connsiteX0" fmla="*/ 0 w 1311564"/>
              <a:gd name="connsiteY0" fmla="*/ 1759617 h 1761687"/>
              <a:gd name="connsiteX1" fmla="*/ 378691 w 1311564"/>
              <a:gd name="connsiteY1" fmla="*/ 1500999 h 1761687"/>
              <a:gd name="connsiteX2" fmla="*/ 452582 w 1311564"/>
              <a:gd name="connsiteY2" fmla="*/ 198672 h 1761687"/>
              <a:gd name="connsiteX3" fmla="*/ 591127 w 1311564"/>
              <a:gd name="connsiteY3" fmla="*/ 143254 h 1761687"/>
              <a:gd name="connsiteX4" fmla="*/ 748146 w 1311564"/>
              <a:gd name="connsiteY4" fmla="*/ 1537944 h 1761687"/>
              <a:gd name="connsiteX5" fmla="*/ 1311564 w 1311564"/>
              <a:gd name="connsiteY5" fmla="*/ 1741144 h 17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564" h="1761687">
                <a:moveTo>
                  <a:pt x="0" y="1759617"/>
                </a:moveTo>
                <a:cubicBezTo>
                  <a:pt x="151630" y="1760386"/>
                  <a:pt x="303261" y="1761156"/>
                  <a:pt x="378691" y="1500999"/>
                </a:cubicBezTo>
                <a:cubicBezTo>
                  <a:pt x="454121" y="1240842"/>
                  <a:pt x="417176" y="424963"/>
                  <a:pt x="452582" y="198672"/>
                </a:cubicBezTo>
                <a:cubicBezTo>
                  <a:pt x="487988" y="-27619"/>
                  <a:pt x="541866" y="-79958"/>
                  <a:pt x="591127" y="143254"/>
                </a:cubicBezTo>
                <a:cubicBezTo>
                  <a:pt x="640388" y="366466"/>
                  <a:pt x="628073" y="1271629"/>
                  <a:pt x="748146" y="1537944"/>
                </a:cubicBezTo>
                <a:cubicBezTo>
                  <a:pt x="868219" y="1804259"/>
                  <a:pt x="1089891" y="1772701"/>
                  <a:pt x="1311564" y="174114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EF809-B041-9196-5B99-C654FB9334A6}"/>
              </a:ext>
            </a:extLst>
          </p:cNvPr>
          <p:cNvSpPr txBox="1"/>
          <p:nvPr/>
        </p:nvSpPr>
        <p:spPr>
          <a:xfrm>
            <a:off x="8994367" y="5231831"/>
            <a:ext cx="26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Convergence in 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0DB44-AF84-9B87-3DE4-8F436137356D}"/>
              </a:ext>
            </a:extLst>
          </p:cNvPr>
          <p:cNvSpPr txBox="1"/>
          <p:nvPr/>
        </p:nvSpPr>
        <p:spPr>
          <a:xfrm>
            <a:off x="2587353" y="6057198"/>
            <a:ext cx="683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If f has high variance, need lots of samples to obtain accurate estimate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61C10F-F58A-C0D9-706E-3C1FD5032CCA}"/>
              </a:ext>
            </a:extLst>
          </p:cNvPr>
          <p:cNvSpPr/>
          <p:nvPr/>
        </p:nvSpPr>
        <p:spPr>
          <a:xfrm>
            <a:off x="4944539" y="4962541"/>
            <a:ext cx="740644" cy="1000937"/>
          </a:xfrm>
          <a:custGeom>
            <a:avLst/>
            <a:gdLst>
              <a:gd name="connsiteX0" fmla="*/ 1789043 w 1789043"/>
              <a:gd name="connsiteY0" fmla="*/ 854765 h 854765"/>
              <a:gd name="connsiteX1" fmla="*/ 874643 w 1789043"/>
              <a:gd name="connsiteY1" fmla="*/ 218661 h 854765"/>
              <a:gd name="connsiteX2" fmla="*/ 0 w 1789043"/>
              <a:gd name="connsiteY2" fmla="*/ 0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9043" h="854765">
                <a:moveTo>
                  <a:pt x="1789043" y="854765"/>
                </a:moveTo>
                <a:cubicBezTo>
                  <a:pt x="1480930" y="607943"/>
                  <a:pt x="1172817" y="361122"/>
                  <a:pt x="874643" y="218661"/>
                </a:cubicBezTo>
                <a:cubicBezTo>
                  <a:pt x="576469" y="76200"/>
                  <a:pt x="288234" y="38100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80FB2-DF3D-E1AB-EE84-9EFDC98AE290}"/>
              </a:ext>
            </a:extLst>
          </p:cNvPr>
          <p:cNvSpPr txBox="1"/>
          <p:nvPr/>
        </p:nvSpPr>
        <p:spPr>
          <a:xfrm>
            <a:off x="6260592" y="2035214"/>
            <a:ext cx="202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Unbiased estimator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BB17E8-EF1F-98CC-5D87-9ACACAF60EE7}"/>
              </a:ext>
            </a:extLst>
          </p:cNvPr>
          <p:cNvCxnSpPr/>
          <p:nvPr/>
        </p:nvCxnSpPr>
        <p:spPr>
          <a:xfrm flipH="1">
            <a:off x="5439882" y="2363825"/>
            <a:ext cx="755904" cy="4849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0D1FA7-5E52-FAD0-1DFF-9419F7FBF476}"/>
              </a:ext>
            </a:extLst>
          </p:cNvPr>
          <p:cNvCxnSpPr>
            <a:cxnSpLocks/>
          </p:cNvCxnSpPr>
          <p:nvPr/>
        </p:nvCxnSpPr>
        <p:spPr>
          <a:xfrm flipH="1" flipV="1">
            <a:off x="5287482" y="1857130"/>
            <a:ext cx="908304" cy="2530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27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7F102D-441D-54E7-2B58-0CB74B60A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ontent Placeholder 8">
            <a:extLst>
              <a:ext uri="{FF2B5EF4-FFF2-40B4-BE49-F238E27FC236}">
                <a16:creationId xmlns:a16="http://schemas.microsoft.com/office/drawing/2014/main" id="{756573B6-AAAC-D7FE-608B-234ED5132427}"/>
              </a:ext>
            </a:extLst>
          </p:cNvPr>
          <p:cNvSpPr txBox="1">
            <a:spLocks/>
          </p:cNvSpPr>
          <p:nvPr/>
        </p:nvSpPr>
        <p:spPr>
          <a:xfrm>
            <a:off x="570569" y="1373333"/>
            <a:ext cx="7924620" cy="1243781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1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375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5" name="Title 1">
            <a:extLst>
              <a:ext uri="{FF2B5EF4-FFF2-40B4-BE49-F238E27FC236}">
                <a16:creationId xmlns:a16="http://schemas.microsoft.com/office/drawing/2014/main" id="{DFAADF7B-8C82-D0A6-67B8-8014B156C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" y="26669"/>
            <a:ext cx="11603736" cy="901084"/>
          </a:xfrm>
        </p:spPr>
        <p:txBody>
          <a:bodyPr>
            <a:normAutofit/>
          </a:bodyPr>
          <a:lstStyle/>
          <a:p>
            <a:r>
              <a:rPr lang="en-US" sz="4400" dirty="0"/>
              <a:t>Baseline method for reducing variance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BAEE30-7493-6599-DD05-5C7203724D7F}"/>
              </a:ext>
            </a:extLst>
          </p:cNvPr>
          <p:cNvCxnSpPr/>
          <p:nvPr/>
        </p:nvCxnSpPr>
        <p:spPr>
          <a:xfrm flipH="1" flipV="1">
            <a:off x="8384455" y="1897888"/>
            <a:ext cx="64421" cy="3031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87323-0C9F-F535-1C65-0C2AF8A8D0C8}"/>
              </a:ext>
            </a:extLst>
          </p:cNvPr>
          <p:cNvCxnSpPr>
            <a:cxnSpLocks/>
          </p:cNvCxnSpPr>
          <p:nvPr/>
        </p:nvCxnSpPr>
        <p:spPr>
          <a:xfrm flipV="1">
            <a:off x="8448876" y="4898377"/>
            <a:ext cx="3172555" cy="3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B644C0E-DE13-359E-37CF-89271AF42067}"/>
              </a:ext>
            </a:extLst>
          </p:cNvPr>
          <p:cNvSpPr/>
          <p:nvPr/>
        </p:nvSpPr>
        <p:spPr>
          <a:xfrm>
            <a:off x="8442960" y="1930400"/>
            <a:ext cx="2733040" cy="2479040"/>
          </a:xfrm>
          <a:custGeom>
            <a:avLst/>
            <a:gdLst>
              <a:gd name="connsiteX0" fmla="*/ 0 w 2733040"/>
              <a:gd name="connsiteY0" fmla="*/ 2479040 h 2479040"/>
              <a:gd name="connsiteX1" fmla="*/ 812800 w 2733040"/>
              <a:gd name="connsiteY1" fmla="*/ 2316480 h 2479040"/>
              <a:gd name="connsiteX2" fmla="*/ 1717040 w 2733040"/>
              <a:gd name="connsiteY2" fmla="*/ 1717040 h 2479040"/>
              <a:gd name="connsiteX3" fmla="*/ 2448560 w 2733040"/>
              <a:gd name="connsiteY3" fmla="*/ 670560 h 2479040"/>
              <a:gd name="connsiteX4" fmla="*/ 2733040 w 2733040"/>
              <a:gd name="connsiteY4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3040" h="2479040">
                <a:moveTo>
                  <a:pt x="0" y="2479040"/>
                </a:moveTo>
                <a:cubicBezTo>
                  <a:pt x="263313" y="2461260"/>
                  <a:pt x="526627" y="2443480"/>
                  <a:pt x="812800" y="2316480"/>
                </a:cubicBezTo>
                <a:cubicBezTo>
                  <a:pt x="1098973" y="2189480"/>
                  <a:pt x="1444413" y="1991360"/>
                  <a:pt x="1717040" y="1717040"/>
                </a:cubicBezTo>
                <a:cubicBezTo>
                  <a:pt x="1989667" y="1442720"/>
                  <a:pt x="2279227" y="956733"/>
                  <a:pt x="2448560" y="670560"/>
                </a:cubicBezTo>
                <a:cubicBezTo>
                  <a:pt x="2617893" y="384387"/>
                  <a:pt x="2675466" y="192193"/>
                  <a:pt x="2733040" y="0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AB0DC0B-0838-6E77-4EEC-E1542AEC6784}"/>
              </a:ext>
            </a:extLst>
          </p:cNvPr>
          <p:cNvSpPr/>
          <p:nvPr/>
        </p:nvSpPr>
        <p:spPr>
          <a:xfrm>
            <a:off x="8453120" y="1717040"/>
            <a:ext cx="2550160" cy="2875280"/>
          </a:xfrm>
          <a:custGeom>
            <a:avLst/>
            <a:gdLst>
              <a:gd name="connsiteX0" fmla="*/ 0 w 2550160"/>
              <a:gd name="connsiteY0" fmla="*/ 2875280 h 2875280"/>
              <a:gd name="connsiteX1" fmla="*/ 467360 w 2550160"/>
              <a:gd name="connsiteY1" fmla="*/ 2580640 h 2875280"/>
              <a:gd name="connsiteX2" fmla="*/ 1798320 w 2550160"/>
              <a:gd name="connsiteY2" fmla="*/ 2001520 h 2875280"/>
              <a:gd name="connsiteX3" fmla="*/ 2377440 w 2550160"/>
              <a:gd name="connsiteY3" fmla="*/ 792480 h 2875280"/>
              <a:gd name="connsiteX4" fmla="*/ 2550160 w 2550160"/>
              <a:gd name="connsiteY4" fmla="*/ 0 h 287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160" h="2875280">
                <a:moveTo>
                  <a:pt x="0" y="2875280"/>
                </a:moveTo>
                <a:cubicBezTo>
                  <a:pt x="83820" y="2800773"/>
                  <a:pt x="167640" y="2726267"/>
                  <a:pt x="467360" y="2580640"/>
                </a:cubicBezTo>
                <a:cubicBezTo>
                  <a:pt x="767080" y="2435013"/>
                  <a:pt x="1479973" y="2299547"/>
                  <a:pt x="1798320" y="2001520"/>
                </a:cubicBezTo>
                <a:cubicBezTo>
                  <a:pt x="2116667" y="1703493"/>
                  <a:pt x="2252133" y="1126067"/>
                  <a:pt x="2377440" y="792480"/>
                </a:cubicBezTo>
                <a:cubicBezTo>
                  <a:pt x="2502747" y="458893"/>
                  <a:pt x="2526453" y="229446"/>
                  <a:pt x="255016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9230C7-D57C-044E-0F33-A24D3292AE20}"/>
              </a:ext>
            </a:extLst>
          </p:cNvPr>
          <p:cNvCxnSpPr>
            <a:cxnSpLocks/>
          </p:cNvCxnSpPr>
          <p:nvPr/>
        </p:nvCxnSpPr>
        <p:spPr>
          <a:xfrm flipH="1" flipV="1">
            <a:off x="11003280" y="1945011"/>
            <a:ext cx="71120" cy="2967977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98750C7-ADE2-7C32-3C60-153A66492087}"/>
              </a:ext>
            </a:extLst>
          </p:cNvPr>
          <p:cNvSpPr/>
          <p:nvPr/>
        </p:nvSpPr>
        <p:spPr>
          <a:xfrm>
            <a:off x="8449998" y="4387303"/>
            <a:ext cx="282219" cy="202985"/>
          </a:xfrm>
          <a:custGeom>
            <a:avLst/>
            <a:gdLst>
              <a:gd name="connsiteX0" fmla="*/ 632 w 280611"/>
              <a:gd name="connsiteY0" fmla="*/ 199836 h 199941"/>
              <a:gd name="connsiteX1" fmla="*/ 6688 w 280611"/>
              <a:gd name="connsiteY1" fmla="*/ 184697 h 199941"/>
              <a:gd name="connsiteX2" fmla="*/ 9716 w 280611"/>
              <a:gd name="connsiteY2" fmla="*/ 21195 h 199941"/>
              <a:gd name="connsiteX3" fmla="*/ 18799 w 280611"/>
              <a:gd name="connsiteY3" fmla="*/ 12112 h 199941"/>
              <a:gd name="connsiteX4" fmla="*/ 64217 w 280611"/>
              <a:gd name="connsiteY4" fmla="*/ 3028 h 199941"/>
              <a:gd name="connsiteX5" fmla="*/ 76328 w 280611"/>
              <a:gd name="connsiteY5" fmla="*/ 0 h 199941"/>
              <a:gd name="connsiteX6" fmla="*/ 121745 w 280611"/>
              <a:gd name="connsiteY6" fmla="*/ 3028 h 199941"/>
              <a:gd name="connsiteX7" fmla="*/ 136884 w 280611"/>
              <a:gd name="connsiteY7" fmla="*/ 6056 h 199941"/>
              <a:gd name="connsiteX8" fmla="*/ 155051 w 280611"/>
              <a:gd name="connsiteY8" fmla="*/ 9084 h 199941"/>
              <a:gd name="connsiteX9" fmla="*/ 279191 w 280611"/>
              <a:gd name="connsiteY9" fmla="*/ 9084 h 199941"/>
              <a:gd name="connsiteX10" fmla="*/ 261025 w 280611"/>
              <a:gd name="connsiteY10" fmla="*/ 18167 h 199941"/>
              <a:gd name="connsiteX11" fmla="*/ 224691 w 280611"/>
              <a:gd name="connsiteY11" fmla="*/ 24223 h 199941"/>
              <a:gd name="connsiteX12" fmla="*/ 206524 w 280611"/>
              <a:gd name="connsiteY12" fmla="*/ 45418 h 199941"/>
              <a:gd name="connsiteX13" fmla="*/ 197440 w 280611"/>
              <a:gd name="connsiteY13" fmla="*/ 54501 h 199941"/>
              <a:gd name="connsiteX14" fmla="*/ 188357 w 280611"/>
              <a:gd name="connsiteY14" fmla="*/ 72668 h 199941"/>
              <a:gd name="connsiteX15" fmla="*/ 179274 w 280611"/>
              <a:gd name="connsiteY15" fmla="*/ 81751 h 199941"/>
              <a:gd name="connsiteX16" fmla="*/ 176246 w 280611"/>
              <a:gd name="connsiteY16" fmla="*/ 93863 h 199941"/>
              <a:gd name="connsiteX17" fmla="*/ 142940 w 280611"/>
              <a:gd name="connsiteY17" fmla="*/ 121113 h 199941"/>
              <a:gd name="connsiteX18" fmla="*/ 142940 w 280611"/>
              <a:gd name="connsiteY18" fmla="*/ 121113 h 199941"/>
              <a:gd name="connsiteX19" fmla="*/ 133856 w 280611"/>
              <a:gd name="connsiteY19" fmla="*/ 127169 h 199941"/>
              <a:gd name="connsiteX20" fmla="*/ 124773 w 280611"/>
              <a:gd name="connsiteY20" fmla="*/ 136252 h 199941"/>
              <a:gd name="connsiteX21" fmla="*/ 100550 w 280611"/>
              <a:gd name="connsiteY21" fmla="*/ 139280 h 199941"/>
              <a:gd name="connsiteX22" fmla="*/ 85411 w 280611"/>
              <a:gd name="connsiteY22" fmla="*/ 142308 h 199941"/>
              <a:gd name="connsiteX23" fmla="*/ 55133 w 280611"/>
              <a:gd name="connsiteY23" fmla="*/ 157447 h 199941"/>
              <a:gd name="connsiteX24" fmla="*/ 36966 w 280611"/>
              <a:gd name="connsiteY24" fmla="*/ 172586 h 199941"/>
              <a:gd name="connsiteX25" fmla="*/ 24855 w 280611"/>
              <a:gd name="connsiteY25" fmla="*/ 190753 h 199941"/>
              <a:gd name="connsiteX26" fmla="*/ 632 w 280611"/>
              <a:gd name="connsiteY26" fmla="*/ 199836 h 19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80611" h="199941">
                <a:moveTo>
                  <a:pt x="632" y="199836"/>
                </a:moveTo>
                <a:cubicBezTo>
                  <a:pt x="-2396" y="198827"/>
                  <a:pt x="6412" y="190125"/>
                  <a:pt x="6688" y="184697"/>
                </a:cubicBezTo>
                <a:cubicBezTo>
                  <a:pt x="9456" y="130257"/>
                  <a:pt x="5900" y="75571"/>
                  <a:pt x="9716" y="21195"/>
                </a:cubicBezTo>
                <a:cubicBezTo>
                  <a:pt x="10016" y="16924"/>
                  <a:pt x="14737" y="13466"/>
                  <a:pt x="18799" y="12112"/>
                </a:cubicBezTo>
                <a:cubicBezTo>
                  <a:pt x="33446" y="7230"/>
                  <a:pt x="49239" y="6773"/>
                  <a:pt x="64217" y="3028"/>
                </a:cubicBezTo>
                <a:lnTo>
                  <a:pt x="76328" y="0"/>
                </a:lnTo>
                <a:cubicBezTo>
                  <a:pt x="91467" y="1009"/>
                  <a:pt x="106648" y="1518"/>
                  <a:pt x="121745" y="3028"/>
                </a:cubicBezTo>
                <a:cubicBezTo>
                  <a:pt x="126866" y="3540"/>
                  <a:pt x="131821" y="5135"/>
                  <a:pt x="136884" y="6056"/>
                </a:cubicBezTo>
                <a:cubicBezTo>
                  <a:pt x="142924" y="7154"/>
                  <a:pt x="148995" y="8075"/>
                  <a:pt x="155051" y="9084"/>
                </a:cubicBezTo>
                <a:cubicBezTo>
                  <a:pt x="198089" y="5497"/>
                  <a:pt x="233411" y="1123"/>
                  <a:pt x="279191" y="9084"/>
                </a:cubicBezTo>
                <a:cubicBezTo>
                  <a:pt x="285861" y="10244"/>
                  <a:pt x="267212" y="15417"/>
                  <a:pt x="261025" y="18167"/>
                </a:cubicBezTo>
                <a:cubicBezTo>
                  <a:pt x="249189" y="23427"/>
                  <a:pt x="238168" y="22725"/>
                  <a:pt x="224691" y="24223"/>
                </a:cubicBezTo>
                <a:cubicBezTo>
                  <a:pt x="202150" y="46761"/>
                  <a:pt x="229829" y="18228"/>
                  <a:pt x="206524" y="45418"/>
                </a:cubicBezTo>
                <a:cubicBezTo>
                  <a:pt x="203737" y="48669"/>
                  <a:pt x="200468" y="51473"/>
                  <a:pt x="197440" y="54501"/>
                </a:cubicBezTo>
                <a:cubicBezTo>
                  <a:pt x="194412" y="60557"/>
                  <a:pt x="192112" y="67035"/>
                  <a:pt x="188357" y="72668"/>
                </a:cubicBezTo>
                <a:cubicBezTo>
                  <a:pt x="185982" y="76231"/>
                  <a:pt x="181398" y="78033"/>
                  <a:pt x="179274" y="81751"/>
                </a:cubicBezTo>
                <a:cubicBezTo>
                  <a:pt x="177209" y="85364"/>
                  <a:pt x="179069" y="90805"/>
                  <a:pt x="176246" y="93863"/>
                </a:cubicBezTo>
                <a:cubicBezTo>
                  <a:pt x="166517" y="104403"/>
                  <a:pt x="154042" y="112030"/>
                  <a:pt x="142940" y="121113"/>
                </a:cubicBezTo>
                <a:lnTo>
                  <a:pt x="142940" y="121113"/>
                </a:lnTo>
                <a:cubicBezTo>
                  <a:pt x="139912" y="123132"/>
                  <a:pt x="136652" y="124839"/>
                  <a:pt x="133856" y="127169"/>
                </a:cubicBezTo>
                <a:cubicBezTo>
                  <a:pt x="130567" y="129910"/>
                  <a:pt x="128797" y="134789"/>
                  <a:pt x="124773" y="136252"/>
                </a:cubicBezTo>
                <a:cubicBezTo>
                  <a:pt x="117126" y="139033"/>
                  <a:pt x="108593" y="138043"/>
                  <a:pt x="100550" y="139280"/>
                </a:cubicBezTo>
                <a:cubicBezTo>
                  <a:pt x="95464" y="140063"/>
                  <a:pt x="90457" y="141299"/>
                  <a:pt x="85411" y="142308"/>
                </a:cubicBezTo>
                <a:cubicBezTo>
                  <a:pt x="75318" y="147354"/>
                  <a:pt x="63112" y="149468"/>
                  <a:pt x="55133" y="157447"/>
                </a:cubicBezTo>
                <a:cubicBezTo>
                  <a:pt x="43477" y="169103"/>
                  <a:pt x="49613" y="164155"/>
                  <a:pt x="36966" y="172586"/>
                </a:cubicBezTo>
                <a:cubicBezTo>
                  <a:pt x="27512" y="200946"/>
                  <a:pt x="43000" y="158998"/>
                  <a:pt x="24855" y="190753"/>
                </a:cubicBezTo>
                <a:cubicBezTo>
                  <a:pt x="22790" y="194366"/>
                  <a:pt x="3660" y="200845"/>
                  <a:pt x="632" y="199836"/>
                </a:cubicBezTo>
                <a:close/>
              </a:path>
            </a:pathLst>
          </a:cu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9AA858C-B3F4-D668-CE72-9951352DFABE}"/>
              </a:ext>
            </a:extLst>
          </p:cNvPr>
          <p:cNvSpPr/>
          <p:nvPr/>
        </p:nvSpPr>
        <p:spPr>
          <a:xfrm>
            <a:off x="8732218" y="4079214"/>
            <a:ext cx="872712" cy="296134"/>
          </a:xfrm>
          <a:custGeom>
            <a:avLst/>
            <a:gdLst>
              <a:gd name="connsiteX0" fmla="*/ 2039 w 832361"/>
              <a:gd name="connsiteY0" fmla="*/ 291204 h 291360"/>
              <a:gd name="connsiteX1" fmla="*/ 50484 w 832361"/>
              <a:gd name="connsiteY1" fmla="*/ 279093 h 291360"/>
              <a:gd name="connsiteX2" fmla="*/ 80762 w 832361"/>
              <a:gd name="connsiteY2" fmla="*/ 270009 h 291360"/>
              <a:gd name="connsiteX3" fmla="*/ 98929 w 832361"/>
              <a:gd name="connsiteY3" fmla="*/ 260926 h 291360"/>
              <a:gd name="connsiteX4" fmla="*/ 141318 w 832361"/>
              <a:gd name="connsiteY4" fmla="*/ 254870 h 291360"/>
              <a:gd name="connsiteX5" fmla="*/ 147374 w 832361"/>
              <a:gd name="connsiteY5" fmla="*/ 239731 h 291360"/>
              <a:gd name="connsiteX6" fmla="*/ 150402 w 832361"/>
              <a:gd name="connsiteY6" fmla="*/ 230648 h 291360"/>
              <a:gd name="connsiteX7" fmla="*/ 159485 w 832361"/>
              <a:gd name="connsiteY7" fmla="*/ 221564 h 291360"/>
              <a:gd name="connsiteX8" fmla="*/ 174624 w 832361"/>
              <a:gd name="connsiteY8" fmla="*/ 212481 h 291360"/>
              <a:gd name="connsiteX9" fmla="*/ 223069 w 832361"/>
              <a:gd name="connsiteY9" fmla="*/ 206425 h 291360"/>
              <a:gd name="connsiteX10" fmla="*/ 235180 w 832361"/>
              <a:gd name="connsiteY10" fmla="*/ 200370 h 291360"/>
              <a:gd name="connsiteX11" fmla="*/ 268486 w 832361"/>
              <a:gd name="connsiteY11" fmla="*/ 176147 h 291360"/>
              <a:gd name="connsiteX12" fmla="*/ 292709 w 832361"/>
              <a:gd name="connsiteY12" fmla="*/ 173119 h 291360"/>
              <a:gd name="connsiteX13" fmla="*/ 338126 w 832361"/>
              <a:gd name="connsiteY13" fmla="*/ 164036 h 291360"/>
              <a:gd name="connsiteX14" fmla="*/ 356293 w 832361"/>
              <a:gd name="connsiteY14" fmla="*/ 151925 h 291360"/>
              <a:gd name="connsiteX15" fmla="*/ 365376 w 832361"/>
              <a:gd name="connsiteY15" fmla="*/ 148897 h 291360"/>
              <a:gd name="connsiteX16" fmla="*/ 374460 w 832361"/>
              <a:gd name="connsiteY16" fmla="*/ 142841 h 291360"/>
              <a:gd name="connsiteX17" fmla="*/ 389599 w 832361"/>
              <a:gd name="connsiteY17" fmla="*/ 136786 h 291360"/>
              <a:gd name="connsiteX18" fmla="*/ 425933 w 832361"/>
              <a:gd name="connsiteY18" fmla="*/ 118619 h 291360"/>
              <a:gd name="connsiteX19" fmla="*/ 450155 w 832361"/>
              <a:gd name="connsiteY19" fmla="*/ 112563 h 291360"/>
              <a:gd name="connsiteX20" fmla="*/ 477406 w 832361"/>
              <a:gd name="connsiteY20" fmla="*/ 97424 h 291360"/>
              <a:gd name="connsiteX21" fmla="*/ 501628 w 832361"/>
              <a:gd name="connsiteY21" fmla="*/ 94396 h 291360"/>
              <a:gd name="connsiteX22" fmla="*/ 522823 w 832361"/>
              <a:gd name="connsiteY22" fmla="*/ 91368 h 291360"/>
              <a:gd name="connsiteX23" fmla="*/ 534934 w 832361"/>
              <a:gd name="connsiteY23" fmla="*/ 82285 h 291360"/>
              <a:gd name="connsiteX24" fmla="*/ 577323 w 832361"/>
              <a:gd name="connsiteY24" fmla="*/ 73201 h 291360"/>
              <a:gd name="connsiteX25" fmla="*/ 589435 w 832361"/>
              <a:gd name="connsiteY25" fmla="*/ 67146 h 291360"/>
              <a:gd name="connsiteX26" fmla="*/ 598518 w 832361"/>
              <a:gd name="connsiteY26" fmla="*/ 58062 h 291360"/>
              <a:gd name="connsiteX27" fmla="*/ 610629 w 832361"/>
              <a:gd name="connsiteY27" fmla="*/ 48979 h 291360"/>
              <a:gd name="connsiteX28" fmla="*/ 637880 w 832361"/>
              <a:gd name="connsiteY28" fmla="*/ 33840 h 291360"/>
              <a:gd name="connsiteX29" fmla="*/ 649991 w 832361"/>
              <a:gd name="connsiteY29" fmla="*/ 30812 h 291360"/>
              <a:gd name="connsiteX30" fmla="*/ 659074 w 832361"/>
              <a:gd name="connsiteY30" fmla="*/ 27784 h 291360"/>
              <a:gd name="connsiteX31" fmla="*/ 695408 w 832361"/>
              <a:gd name="connsiteY31" fmla="*/ 15673 h 291360"/>
              <a:gd name="connsiteX32" fmla="*/ 707519 w 832361"/>
              <a:gd name="connsiteY32" fmla="*/ 9617 h 291360"/>
              <a:gd name="connsiteX33" fmla="*/ 819549 w 832361"/>
              <a:gd name="connsiteY33" fmla="*/ 3562 h 291360"/>
              <a:gd name="connsiteX34" fmla="*/ 831660 w 832361"/>
              <a:gd name="connsiteY34" fmla="*/ 534 h 291360"/>
              <a:gd name="connsiteX35" fmla="*/ 743853 w 832361"/>
              <a:gd name="connsiteY35" fmla="*/ 36868 h 291360"/>
              <a:gd name="connsiteX36" fmla="*/ 734770 w 832361"/>
              <a:gd name="connsiteY36" fmla="*/ 39895 h 291360"/>
              <a:gd name="connsiteX37" fmla="*/ 722658 w 832361"/>
              <a:gd name="connsiteY37" fmla="*/ 45951 h 291360"/>
              <a:gd name="connsiteX38" fmla="*/ 707519 w 832361"/>
              <a:gd name="connsiteY38" fmla="*/ 48979 h 291360"/>
              <a:gd name="connsiteX39" fmla="*/ 686325 w 832361"/>
              <a:gd name="connsiteY39" fmla="*/ 70174 h 291360"/>
              <a:gd name="connsiteX40" fmla="*/ 671186 w 832361"/>
              <a:gd name="connsiteY40" fmla="*/ 91368 h 291360"/>
              <a:gd name="connsiteX41" fmla="*/ 656047 w 832361"/>
              <a:gd name="connsiteY41" fmla="*/ 100452 h 291360"/>
              <a:gd name="connsiteX42" fmla="*/ 646963 w 832361"/>
              <a:gd name="connsiteY42" fmla="*/ 106507 h 291360"/>
              <a:gd name="connsiteX43" fmla="*/ 598518 w 832361"/>
              <a:gd name="connsiteY43" fmla="*/ 130730 h 291360"/>
              <a:gd name="connsiteX44" fmla="*/ 583379 w 832361"/>
              <a:gd name="connsiteY44" fmla="*/ 136786 h 291360"/>
              <a:gd name="connsiteX45" fmla="*/ 565212 w 832361"/>
              <a:gd name="connsiteY45" fmla="*/ 145869 h 291360"/>
              <a:gd name="connsiteX46" fmla="*/ 540990 w 832361"/>
              <a:gd name="connsiteY46" fmla="*/ 148897 h 291360"/>
              <a:gd name="connsiteX47" fmla="*/ 510711 w 832361"/>
              <a:gd name="connsiteY47" fmla="*/ 161008 h 291360"/>
              <a:gd name="connsiteX48" fmla="*/ 486489 w 832361"/>
              <a:gd name="connsiteY48" fmla="*/ 170091 h 291360"/>
              <a:gd name="connsiteX49" fmla="*/ 465294 w 832361"/>
              <a:gd name="connsiteY49" fmla="*/ 179175 h 291360"/>
              <a:gd name="connsiteX50" fmla="*/ 444100 w 832361"/>
              <a:gd name="connsiteY50" fmla="*/ 200370 h 291360"/>
              <a:gd name="connsiteX51" fmla="*/ 435016 w 832361"/>
              <a:gd name="connsiteY51" fmla="*/ 203397 h 291360"/>
              <a:gd name="connsiteX52" fmla="*/ 365376 w 832361"/>
              <a:gd name="connsiteY52" fmla="*/ 212481 h 291360"/>
              <a:gd name="connsiteX53" fmla="*/ 316931 w 832361"/>
              <a:gd name="connsiteY53" fmla="*/ 221564 h 291360"/>
              <a:gd name="connsiteX54" fmla="*/ 301792 w 832361"/>
              <a:gd name="connsiteY54" fmla="*/ 227620 h 291360"/>
              <a:gd name="connsiteX55" fmla="*/ 280598 w 832361"/>
              <a:gd name="connsiteY55" fmla="*/ 233676 h 291360"/>
              <a:gd name="connsiteX56" fmla="*/ 241236 w 832361"/>
              <a:gd name="connsiteY56" fmla="*/ 239731 h 291360"/>
              <a:gd name="connsiteX57" fmla="*/ 204902 w 832361"/>
              <a:gd name="connsiteY57" fmla="*/ 245787 h 291360"/>
              <a:gd name="connsiteX58" fmla="*/ 162513 w 832361"/>
              <a:gd name="connsiteY58" fmla="*/ 248815 h 291360"/>
              <a:gd name="connsiteX59" fmla="*/ 144346 w 832361"/>
              <a:gd name="connsiteY59" fmla="*/ 257898 h 291360"/>
              <a:gd name="connsiteX60" fmla="*/ 135262 w 832361"/>
              <a:gd name="connsiteY60" fmla="*/ 260926 h 291360"/>
              <a:gd name="connsiteX61" fmla="*/ 108012 w 832361"/>
              <a:gd name="connsiteY61" fmla="*/ 273037 h 291360"/>
              <a:gd name="connsiteX62" fmla="*/ 2039 w 832361"/>
              <a:gd name="connsiteY62" fmla="*/ 291204 h 29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32361" h="291360">
                <a:moveTo>
                  <a:pt x="2039" y="291204"/>
                </a:moveTo>
                <a:cubicBezTo>
                  <a:pt x="-7549" y="292213"/>
                  <a:pt x="18020" y="288369"/>
                  <a:pt x="50484" y="279093"/>
                </a:cubicBezTo>
                <a:cubicBezTo>
                  <a:pt x="60616" y="276198"/>
                  <a:pt x="70896" y="273709"/>
                  <a:pt x="80762" y="270009"/>
                </a:cubicBezTo>
                <a:cubicBezTo>
                  <a:pt x="87101" y="267632"/>
                  <a:pt x="92361" y="262568"/>
                  <a:pt x="98929" y="260926"/>
                </a:cubicBezTo>
                <a:cubicBezTo>
                  <a:pt x="112776" y="257464"/>
                  <a:pt x="127188" y="256889"/>
                  <a:pt x="141318" y="254870"/>
                </a:cubicBezTo>
                <a:cubicBezTo>
                  <a:pt x="143337" y="249824"/>
                  <a:pt x="145465" y="244820"/>
                  <a:pt x="147374" y="239731"/>
                </a:cubicBezTo>
                <a:cubicBezTo>
                  <a:pt x="148495" y="236743"/>
                  <a:pt x="148632" y="233303"/>
                  <a:pt x="150402" y="230648"/>
                </a:cubicBezTo>
                <a:cubicBezTo>
                  <a:pt x="152777" y="227085"/>
                  <a:pt x="156059" y="224133"/>
                  <a:pt x="159485" y="221564"/>
                </a:cubicBezTo>
                <a:cubicBezTo>
                  <a:pt x="164193" y="218033"/>
                  <a:pt x="169246" y="214871"/>
                  <a:pt x="174624" y="212481"/>
                </a:cubicBezTo>
                <a:cubicBezTo>
                  <a:pt x="185657" y="207578"/>
                  <a:pt x="220172" y="206666"/>
                  <a:pt x="223069" y="206425"/>
                </a:cubicBezTo>
                <a:cubicBezTo>
                  <a:pt x="227106" y="204407"/>
                  <a:pt x="231530" y="203025"/>
                  <a:pt x="235180" y="200370"/>
                </a:cubicBezTo>
                <a:cubicBezTo>
                  <a:pt x="244433" y="193641"/>
                  <a:pt x="255507" y="179392"/>
                  <a:pt x="268486" y="176147"/>
                </a:cubicBezTo>
                <a:cubicBezTo>
                  <a:pt x="276380" y="174173"/>
                  <a:pt x="284692" y="174513"/>
                  <a:pt x="292709" y="173119"/>
                </a:cubicBezTo>
                <a:cubicBezTo>
                  <a:pt x="307919" y="170474"/>
                  <a:pt x="338126" y="164036"/>
                  <a:pt x="338126" y="164036"/>
                </a:cubicBezTo>
                <a:cubicBezTo>
                  <a:pt x="344182" y="159999"/>
                  <a:pt x="349931" y="155460"/>
                  <a:pt x="356293" y="151925"/>
                </a:cubicBezTo>
                <a:cubicBezTo>
                  <a:pt x="359083" y="150375"/>
                  <a:pt x="362521" y="150324"/>
                  <a:pt x="365376" y="148897"/>
                </a:cubicBezTo>
                <a:cubicBezTo>
                  <a:pt x="368631" y="147269"/>
                  <a:pt x="371205" y="144468"/>
                  <a:pt x="374460" y="142841"/>
                </a:cubicBezTo>
                <a:cubicBezTo>
                  <a:pt x="379321" y="140410"/>
                  <a:pt x="384553" y="138804"/>
                  <a:pt x="389599" y="136786"/>
                </a:cubicBezTo>
                <a:cubicBezTo>
                  <a:pt x="403897" y="122486"/>
                  <a:pt x="398097" y="125579"/>
                  <a:pt x="425933" y="118619"/>
                </a:cubicBezTo>
                <a:lnTo>
                  <a:pt x="450155" y="112563"/>
                </a:lnTo>
                <a:cubicBezTo>
                  <a:pt x="452983" y="110866"/>
                  <a:pt x="472442" y="98665"/>
                  <a:pt x="477406" y="97424"/>
                </a:cubicBezTo>
                <a:cubicBezTo>
                  <a:pt x="485300" y="95450"/>
                  <a:pt x="493563" y="95471"/>
                  <a:pt x="501628" y="94396"/>
                </a:cubicBezTo>
                <a:lnTo>
                  <a:pt x="522823" y="91368"/>
                </a:lnTo>
                <a:cubicBezTo>
                  <a:pt x="526860" y="88340"/>
                  <a:pt x="530276" y="84226"/>
                  <a:pt x="534934" y="82285"/>
                </a:cubicBezTo>
                <a:cubicBezTo>
                  <a:pt x="544993" y="78094"/>
                  <a:pt x="565787" y="75124"/>
                  <a:pt x="577323" y="73201"/>
                </a:cubicBezTo>
                <a:cubicBezTo>
                  <a:pt x="581360" y="71183"/>
                  <a:pt x="585762" y="69770"/>
                  <a:pt x="589435" y="67146"/>
                </a:cubicBezTo>
                <a:cubicBezTo>
                  <a:pt x="592919" y="64657"/>
                  <a:pt x="595267" y="60849"/>
                  <a:pt x="598518" y="58062"/>
                </a:cubicBezTo>
                <a:cubicBezTo>
                  <a:pt x="602349" y="54778"/>
                  <a:pt x="606430" y="51778"/>
                  <a:pt x="610629" y="48979"/>
                </a:cubicBezTo>
                <a:cubicBezTo>
                  <a:pt x="615592" y="45670"/>
                  <a:pt x="631277" y="36316"/>
                  <a:pt x="637880" y="33840"/>
                </a:cubicBezTo>
                <a:cubicBezTo>
                  <a:pt x="641776" y="32379"/>
                  <a:pt x="645990" y="31955"/>
                  <a:pt x="649991" y="30812"/>
                </a:cubicBezTo>
                <a:cubicBezTo>
                  <a:pt x="653060" y="29935"/>
                  <a:pt x="656046" y="28793"/>
                  <a:pt x="659074" y="27784"/>
                </a:cubicBezTo>
                <a:cubicBezTo>
                  <a:pt x="676918" y="9942"/>
                  <a:pt x="659000" y="24075"/>
                  <a:pt x="695408" y="15673"/>
                </a:cubicBezTo>
                <a:cubicBezTo>
                  <a:pt x="699806" y="14658"/>
                  <a:pt x="703027" y="10055"/>
                  <a:pt x="707519" y="9617"/>
                </a:cubicBezTo>
                <a:cubicBezTo>
                  <a:pt x="744740" y="5986"/>
                  <a:pt x="782206" y="5580"/>
                  <a:pt x="819549" y="3562"/>
                </a:cubicBezTo>
                <a:cubicBezTo>
                  <a:pt x="823586" y="2553"/>
                  <a:pt x="835332" y="-1424"/>
                  <a:pt x="831660" y="534"/>
                </a:cubicBezTo>
                <a:cubicBezTo>
                  <a:pt x="778868" y="28689"/>
                  <a:pt x="787374" y="23477"/>
                  <a:pt x="743853" y="36868"/>
                </a:cubicBezTo>
                <a:cubicBezTo>
                  <a:pt x="740803" y="37807"/>
                  <a:pt x="737703" y="38638"/>
                  <a:pt x="734770" y="39895"/>
                </a:cubicBezTo>
                <a:cubicBezTo>
                  <a:pt x="730621" y="41673"/>
                  <a:pt x="726940" y="44524"/>
                  <a:pt x="722658" y="45951"/>
                </a:cubicBezTo>
                <a:cubicBezTo>
                  <a:pt x="717776" y="47578"/>
                  <a:pt x="712565" y="47970"/>
                  <a:pt x="707519" y="48979"/>
                </a:cubicBezTo>
                <a:cubicBezTo>
                  <a:pt x="700454" y="56044"/>
                  <a:pt x="691868" y="61861"/>
                  <a:pt x="686325" y="70174"/>
                </a:cubicBezTo>
                <a:cubicBezTo>
                  <a:pt x="683429" y="74517"/>
                  <a:pt x="674188" y="88741"/>
                  <a:pt x="671186" y="91368"/>
                </a:cubicBezTo>
                <a:cubicBezTo>
                  <a:pt x="666757" y="95243"/>
                  <a:pt x="661038" y="97333"/>
                  <a:pt x="656047" y="100452"/>
                </a:cubicBezTo>
                <a:cubicBezTo>
                  <a:pt x="652961" y="102381"/>
                  <a:pt x="650183" y="104812"/>
                  <a:pt x="646963" y="106507"/>
                </a:cubicBezTo>
                <a:cubicBezTo>
                  <a:pt x="630986" y="114916"/>
                  <a:pt x="615281" y="124024"/>
                  <a:pt x="598518" y="130730"/>
                </a:cubicBezTo>
                <a:cubicBezTo>
                  <a:pt x="593472" y="132749"/>
                  <a:pt x="588327" y="134537"/>
                  <a:pt x="583379" y="136786"/>
                </a:cubicBezTo>
                <a:cubicBezTo>
                  <a:pt x="577215" y="139588"/>
                  <a:pt x="571722" y="144009"/>
                  <a:pt x="565212" y="145869"/>
                </a:cubicBezTo>
                <a:cubicBezTo>
                  <a:pt x="557388" y="148104"/>
                  <a:pt x="549064" y="147888"/>
                  <a:pt x="540990" y="148897"/>
                </a:cubicBezTo>
                <a:lnTo>
                  <a:pt x="510711" y="161008"/>
                </a:lnTo>
                <a:cubicBezTo>
                  <a:pt x="502674" y="164133"/>
                  <a:pt x="494415" y="166694"/>
                  <a:pt x="486489" y="170091"/>
                </a:cubicBezTo>
                <a:cubicBezTo>
                  <a:pt x="479424" y="173119"/>
                  <a:pt x="471933" y="175302"/>
                  <a:pt x="465294" y="179175"/>
                </a:cubicBezTo>
                <a:cubicBezTo>
                  <a:pt x="409964" y="211451"/>
                  <a:pt x="474771" y="175834"/>
                  <a:pt x="444100" y="200370"/>
                </a:cubicBezTo>
                <a:cubicBezTo>
                  <a:pt x="441608" y="202364"/>
                  <a:pt x="438132" y="202705"/>
                  <a:pt x="435016" y="203397"/>
                </a:cubicBezTo>
                <a:cubicBezTo>
                  <a:pt x="418506" y="207065"/>
                  <a:pt x="370330" y="211898"/>
                  <a:pt x="365376" y="212481"/>
                </a:cubicBezTo>
                <a:cubicBezTo>
                  <a:pt x="295286" y="232509"/>
                  <a:pt x="401376" y="203470"/>
                  <a:pt x="316931" y="221564"/>
                </a:cubicBezTo>
                <a:cubicBezTo>
                  <a:pt x="311617" y="222703"/>
                  <a:pt x="306881" y="225711"/>
                  <a:pt x="301792" y="227620"/>
                </a:cubicBezTo>
                <a:cubicBezTo>
                  <a:pt x="295816" y="229861"/>
                  <a:pt x="286607" y="232616"/>
                  <a:pt x="280598" y="233676"/>
                </a:cubicBezTo>
                <a:cubicBezTo>
                  <a:pt x="267525" y="235983"/>
                  <a:pt x="254330" y="237549"/>
                  <a:pt x="241236" y="239731"/>
                </a:cubicBezTo>
                <a:cubicBezTo>
                  <a:pt x="221400" y="243037"/>
                  <a:pt x="228000" y="243587"/>
                  <a:pt x="204902" y="245787"/>
                </a:cubicBezTo>
                <a:cubicBezTo>
                  <a:pt x="190800" y="247130"/>
                  <a:pt x="176643" y="247806"/>
                  <a:pt x="162513" y="248815"/>
                </a:cubicBezTo>
                <a:cubicBezTo>
                  <a:pt x="139687" y="256421"/>
                  <a:pt x="167817" y="246162"/>
                  <a:pt x="144346" y="257898"/>
                </a:cubicBezTo>
                <a:cubicBezTo>
                  <a:pt x="141491" y="259325"/>
                  <a:pt x="138208" y="259698"/>
                  <a:pt x="135262" y="260926"/>
                </a:cubicBezTo>
                <a:cubicBezTo>
                  <a:pt x="126087" y="264749"/>
                  <a:pt x="117870" y="271765"/>
                  <a:pt x="108012" y="273037"/>
                </a:cubicBezTo>
                <a:cubicBezTo>
                  <a:pt x="85991" y="275878"/>
                  <a:pt x="11627" y="290195"/>
                  <a:pt x="2039" y="291204"/>
                </a:cubicBezTo>
                <a:close/>
              </a:path>
            </a:pathLst>
          </a:cu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2E2C6F-5CC5-7D96-2FD7-C6A0D7DD4953}"/>
              </a:ext>
            </a:extLst>
          </p:cNvPr>
          <p:cNvSpPr/>
          <p:nvPr/>
        </p:nvSpPr>
        <p:spPr>
          <a:xfrm>
            <a:off x="9599459" y="2994509"/>
            <a:ext cx="1061476" cy="1088122"/>
          </a:xfrm>
          <a:custGeom>
            <a:avLst/>
            <a:gdLst>
              <a:gd name="connsiteX0" fmla="*/ 1741 w 1061476"/>
              <a:gd name="connsiteY0" fmla="*/ 1086985 h 1088122"/>
              <a:gd name="connsiteX1" fmla="*/ 74409 w 1061476"/>
              <a:gd name="connsiteY1" fmla="*/ 1029457 h 1088122"/>
              <a:gd name="connsiteX2" fmla="*/ 83492 w 1061476"/>
              <a:gd name="connsiteY2" fmla="*/ 1026429 h 1088122"/>
              <a:gd name="connsiteX3" fmla="*/ 122854 w 1061476"/>
              <a:gd name="connsiteY3" fmla="*/ 1002206 h 1088122"/>
              <a:gd name="connsiteX4" fmla="*/ 141020 w 1061476"/>
              <a:gd name="connsiteY4" fmla="*/ 990095 h 1088122"/>
              <a:gd name="connsiteX5" fmla="*/ 159187 w 1061476"/>
              <a:gd name="connsiteY5" fmla="*/ 965872 h 1088122"/>
              <a:gd name="connsiteX6" fmla="*/ 183410 w 1061476"/>
              <a:gd name="connsiteY6" fmla="*/ 944678 h 1088122"/>
              <a:gd name="connsiteX7" fmla="*/ 201577 w 1061476"/>
              <a:gd name="connsiteY7" fmla="*/ 935594 h 1088122"/>
              <a:gd name="connsiteX8" fmla="*/ 216716 w 1061476"/>
              <a:gd name="connsiteY8" fmla="*/ 926511 h 1088122"/>
              <a:gd name="connsiteX9" fmla="*/ 231855 w 1061476"/>
              <a:gd name="connsiteY9" fmla="*/ 914400 h 1088122"/>
              <a:gd name="connsiteX10" fmla="*/ 259105 w 1061476"/>
              <a:gd name="connsiteY10" fmla="*/ 899261 h 1088122"/>
              <a:gd name="connsiteX11" fmla="*/ 268189 w 1061476"/>
              <a:gd name="connsiteY11" fmla="*/ 890177 h 1088122"/>
              <a:gd name="connsiteX12" fmla="*/ 319662 w 1061476"/>
              <a:gd name="connsiteY12" fmla="*/ 872010 h 1088122"/>
              <a:gd name="connsiteX13" fmla="*/ 343884 w 1061476"/>
              <a:gd name="connsiteY13" fmla="*/ 856871 h 1088122"/>
              <a:gd name="connsiteX14" fmla="*/ 380218 w 1061476"/>
              <a:gd name="connsiteY14" fmla="*/ 817510 h 1088122"/>
              <a:gd name="connsiteX15" fmla="*/ 407468 w 1061476"/>
              <a:gd name="connsiteY15" fmla="*/ 781176 h 1088122"/>
              <a:gd name="connsiteX16" fmla="*/ 425635 w 1061476"/>
              <a:gd name="connsiteY16" fmla="*/ 763009 h 1088122"/>
              <a:gd name="connsiteX17" fmla="*/ 458941 w 1061476"/>
              <a:gd name="connsiteY17" fmla="*/ 732731 h 1088122"/>
              <a:gd name="connsiteX18" fmla="*/ 480136 w 1061476"/>
              <a:gd name="connsiteY18" fmla="*/ 711536 h 1088122"/>
              <a:gd name="connsiteX19" fmla="*/ 495275 w 1061476"/>
              <a:gd name="connsiteY19" fmla="*/ 696397 h 1088122"/>
              <a:gd name="connsiteX20" fmla="*/ 507386 w 1061476"/>
              <a:gd name="connsiteY20" fmla="*/ 687314 h 1088122"/>
              <a:gd name="connsiteX21" fmla="*/ 516469 w 1061476"/>
              <a:gd name="connsiteY21" fmla="*/ 678230 h 1088122"/>
              <a:gd name="connsiteX22" fmla="*/ 540692 w 1061476"/>
              <a:gd name="connsiteY22" fmla="*/ 660063 h 1088122"/>
              <a:gd name="connsiteX23" fmla="*/ 552803 w 1061476"/>
              <a:gd name="connsiteY23" fmla="*/ 638868 h 1088122"/>
              <a:gd name="connsiteX24" fmla="*/ 564915 w 1061476"/>
              <a:gd name="connsiteY24" fmla="*/ 629785 h 1088122"/>
              <a:gd name="connsiteX25" fmla="*/ 583081 w 1061476"/>
              <a:gd name="connsiteY25" fmla="*/ 611618 h 1088122"/>
              <a:gd name="connsiteX26" fmla="*/ 595193 w 1061476"/>
              <a:gd name="connsiteY26" fmla="*/ 587396 h 1088122"/>
              <a:gd name="connsiteX27" fmla="*/ 607304 w 1061476"/>
              <a:gd name="connsiteY27" fmla="*/ 575284 h 1088122"/>
              <a:gd name="connsiteX28" fmla="*/ 631526 w 1061476"/>
              <a:gd name="connsiteY28" fmla="*/ 557117 h 1088122"/>
              <a:gd name="connsiteX29" fmla="*/ 664832 w 1061476"/>
              <a:gd name="connsiteY29" fmla="*/ 541978 h 1088122"/>
              <a:gd name="connsiteX30" fmla="*/ 670888 w 1061476"/>
              <a:gd name="connsiteY30" fmla="*/ 529867 h 1088122"/>
              <a:gd name="connsiteX31" fmla="*/ 695111 w 1061476"/>
              <a:gd name="connsiteY31" fmla="*/ 508672 h 1088122"/>
              <a:gd name="connsiteX32" fmla="*/ 698138 w 1061476"/>
              <a:gd name="connsiteY32" fmla="*/ 499589 h 1088122"/>
              <a:gd name="connsiteX33" fmla="*/ 704194 w 1061476"/>
              <a:gd name="connsiteY33" fmla="*/ 451144 h 1088122"/>
              <a:gd name="connsiteX34" fmla="*/ 713277 w 1061476"/>
              <a:gd name="connsiteY34" fmla="*/ 432977 h 1088122"/>
              <a:gd name="connsiteX35" fmla="*/ 728416 w 1061476"/>
              <a:gd name="connsiteY35" fmla="*/ 414810 h 1088122"/>
              <a:gd name="connsiteX36" fmla="*/ 743556 w 1061476"/>
              <a:gd name="connsiteY36" fmla="*/ 405727 h 1088122"/>
              <a:gd name="connsiteX37" fmla="*/ 776862 w 1061476"/>
              <a:gd name="connsiteY37" fmla="*/ 366365 h 1088122"/>
              <a:gd name="connsiteX38" fmla="*/ 782917 w 1061476"/>
              <a:gd name="connsiteY38" fmla="*/ 357282 h 1088122"/>
              <a:gd name="connsiteX39" fmla="*/ 792001 w 1061476"/>
              <a:gd name="connsiteY39" fmla="*/ 342143 h 1088122"/>
              <a:gd name="connsiteX40" fmla="*/ 804112 w 1061476"/>
              <a:gd name="connsiteY40" fmla="*/ 333059 h 1088122"/>
              <a:gd name="connsiteX41" fmla="*/ 816223 w 1061476"/>
              <a:gd name="connsiteY41" fmla="*/ 311865 h 1088122"/>
              <a:gd name="connsiteX42" fmla="*/ 858613 w 1061476"/>
              <a:gd name="connsiteY42" fmla="*/ 266447 h 1088122"/>
              <a:gd name="connsiteX43" fmla="*/ 873752 w 1061476"/>
              <a:gd name="connsiteY43" fmla="*/ 245253 h 1088122"/>
              <a:gd name="connsiteX44" fmla="*/ 907058 w 1061476"/>
              <a:gd name="connsiteY44" fmla="*/ 211947 h 1088122"/>
              <a:gd name="connsiteX45" fmla="*/ 919169 w 1061476"/>
              <a:gd name="connsiteY45" fmla="*/ 202863 h 1088122"/>
              <a:gd name="connsiteX46" fmla="*/ 931280 w 1061476"/>
              <a:gd name="connsiteY46" fmla="*/ 175613 h 1088122"/>
              <a:gd name="connsiteX47" fmla="*/ 946419 w 1061476"/>
              <a:gd name="connsiteY47" fmla="*/ 160474 h 1088122"/>
              <a:gd name="connsiteX48" fmla="*/ 958530 w 1061476"/>
              <a:gd name="connsiteY48" fmla="*/ 136251 h 1088122"/>
              <a:gd name="connsiteX49" fmla="*/ 997892 w 1061476"/>
              <a:gd name="connsiteY49" fmla="*/ 81751 h 1088122"/>
              <a:gd name="connsiteX50" fmla="*/ 1000920 w 1061476"/>
              <a:gd name="connsiteY50" fmla="*/ 69639 h 1088122"/>
              <a:gd name="connsiteX51" fmla="*/ 1025142 w 1061476"/>
              <a:gd name="connsiteY51" fmla="*/ 33306 h 1088122"/>
              <a:gd name="connsiteX52" fmla="*/ 1043309 w 1061476"/>
              <a:gd name="connsiteY52" fmla="*/ 6055 h 1088122"/>
              <a:gd name="connsiteX53" fmla="*/ 1061476 w 1061476"/>
              <a:gd name="connsiteY53" fmla="*/ 0 h 1088122"/>
              <a:gd name="connsiteX54" fmla="*/ 1055420 w 1061476"/>
              <a:gd name="connsiteY54" fmla="*/ 12111 h 1088122"/>
              <a:gd name="connsiteX55" fmla="*/ 1046337 w 1061476"/>
              <a:gd name="connsiteY55" fmla="*/ 18166 h 1088122"/>
              <a:gd name="connsiteX56" fmla="*/ 1043309 w 1061476"/>
              <a:gd name="connsiteY56" fmla="*/ 27250 h 1088122"/>
              <a:gd name="connsiteX57" fmla="*/ 1031198 w 1061476"/>
              <a:gd name="connsiteY57" fmla="*/ 48445 h 1088122"/>
              <a:gd name="connsiteX58" fmla="*/ 1025142 w 1061476"/>
              <a:gd name="connsiteY58" fmla="*/ 139279 h 1088122"/>
              <a:gd name="connsiteX59" fmla="*/ 1019087 w 1061476"/>
              <a:gd name="connsiteY59" fmla="*/ 154418 h 1088122"/>
              <a:gd name="connsiteX60" fmla="*/ 1016059 w 1061476"/>
              <a:gd name="connsiteY60" fmla="*/ 163502 h 1088122"/>
              <a:gd name="connsiteX61" fmla="*/ 1006975 w 1061476"/>
              <a:gd name="connsiteY61" fmla="*/ 187724 h 1088122"/>
              <a:gd name="connsiteX62" fmla="*/ 994864 w 1061476"/>
              <a:gd name="connsiteY62" fmla="*/ 199835 h 1088122"/>
              <a:gd name="connsiteX63" fmla="*/ 985781 w 1061476"/>
              <a:gd name="connsiteY63" fmla="*/ 227086 h 1088122"/>
              <a:gd name="connsiteX64" fmla="*/ 982753 w 1061476"/>
              <a:gd name="connsiteY64" fmla="*/ 242225 h 1088122"/>
              <a:gd name="connsiteX65" fmla="*/ 955503 w 1061476"/>
              <a:gd name="connsiteY65" fmla="*/ 278559 h 1088122"/>
              <a:gd name="connsiteX66" fmla="*/ 937336 w 1061476"/>
              <a:gd name="connsiteY66" fmla="*/ 302781 h 1088122"/>
              <a:gd name="connsiteX67" fmla="*/ 931280 w 1061476"/>
              <a:gd name="connsiteY67" fmla="*/ 311865 h 1088122"/>
              <a:gd name="connsiteX68" fmla="*/ 919169 w 1061476"/>
              <a:gd name="connsiteY68" fmla="*/ 339115 h 1088122"/>
              <a:gd name="connsiteX69" fmla="*/ 907058 w 1061476"/>
              <a:gd name="connsiteY69" fmla="*/ 345170 h 1088122"/>
              <a:gd name="connsiteX70" fmla="*/ 901002 w 1061476"/>
              <a:gd name="connsiteY70" fmla="*/ 384532 h 1088122"/>
              <a:gd name="connsiteX71" fmla="*/ 882835 w 1061476"/>
              <a:gd name="connsiteY71" fmla="*/ 411782 h 1088122"/>
              <a:gd name="connsiteX72" fmla="*/ 870724 w 1061476"/>
              <a:gd name="connsiteY72" fmla="*/ 439033 h 1088122"/>
              <a:gd name="connsiteX73" fmla="*/ 852557 w 1061476"/>
              <a:gd name="connsiteY73" fmla="*/ 460227 h 1088122"/>
              <a:gd name="connsiteX74" fmla="*/ 831362 w 1061476"/>
              <a:gd name="connsiteY74" fmla="*/ 487478 h 1088122"/>
              <a:gd name="connsiteX75" fmla="*/ 822279 w 1061476"/>
              <a:gd name="connsiteY75" fmla="*/ 526839 h 1088122"/>
              <a:gd name="connsiteX76" fmla="*/ 819251 w 1061476"/>
              <a:gd name="connsiteY76" fmla="*/ 538951 h 1088122"/>
              <a:gd name="connsiteX77" fmla="*/ 804112 w 1061476"/>
              <a:gd name="connsiteY77" fmla="*/ 563173 h 1088122"/>
              <a:gd name="connsiteX78" fmla="*/ 798056 w 1061476"/>
              <a:gd name="connsiteY78" fmla="*/ 572257 h 1088122"/>
              <a:gd name="connsiteX79" fmla="*/ 776862 w 1061476"/>
              <a:gd name="connsiteY79" fmla="*/ 608590 h 1088122"/>
              <a:gd name="connsiteX80" fmla="*/ 764750 w 1061476"/>
              <a:gd name="connsiteY80" fmla="*/ 626757 h 1088122"/>
              <a:gd name="connsiteX81" fmla="*/ 752639 w 1061476"/>
              <a:gd name="connsiteY81" fmla="*/ 635841 h 1088122"/>
              <a:gd name="connsiteX82" fmla="*/ 734472 w 1061476"/>
              <a:gd name="connsiteY82" fmla="*/ 654008 h 1088122"/>
              <a:gd name="connsiteX83" fmla="*/ 725389 w 1061476"/>
              <a:gd name="connsiteY83" fmla="*/ 669147 h 1088122"/>
              <a:gd name="connsiteX84" fmla="*/ 716305 w 1061476"/>
              <a:gd name="connsiteY84" fmla="*/ 672174 h 1088122"/>
              <a:gd name="connsiteX85" fmla="*/ 707222 w 1061476"/>
              <a:gd name="connsiteY85" fmla="*/ 684286 h 1088122"/>
              <a:gd name="connsiteX86" fmla="*/ 682999 w 1061476"/>
              <a:gd name="connsiteY86" fmla="*/ 696397 h 1088122"/>
              <a:gd name="connsiteX87" fmla="*/ 673916 w 1061476"/>
              <a:gd name="connsiteY87" fmla="*/ 702453 h 1088122"/>
              <a:gd name="connsiteX88" fmla="*/ 658777 w 1061476"/>
              <a:gd name="connsiteY88" fmla="*/ 717592 h 1088122"/>
              <a:gd name="connsiteX89" fmla="*/ 646666 w 1061476"/>
              <a:gd name="connsiteY89" fmla="*/ 729703 h 1088122"/>
              <a:gd name="connsiteX90" fmla="*/ 570970 w 1061476"/>
              <a:gd name="connsiteY90" fmla="*/ 781176 h 1088122"/>
              <a:gd name="connsiteX91" fmla="*/ 564915 w 1061476"/>
              <a:gd name="connsiteY91" fmla="*/ 790259 h 1088122"/>
              <a:gd name="connsiteX92" fmla="*/ 555831 w 1061476"/>
              <a:gd name="connsiteY92" fmla="*/ 793287 h 1088122"/>
              <a:gd name="connsiteX93" fmla="*/ 552803 w 1061476"/>
              <a:gd name="connsiteY93" fmla="*/ 805398 h 1088122"/>
              <a:gd name="connsiteX94" fmla="*/ 537664 w 1061476"/>
              <a:gd name="connsiteY94" fmla="*/ 820537 h 1088122"/>
              <a:gd name="connsiteX95" fmla="*/ 522525 w 1061476"/>
              <a:gd name="connsiteY95" fmla="*/ 835676 h 1088122"/>
              <a:gd name="connsiteX96" fmla="*/ 504358 w 1061476"/>
              <a:gd name="connsiteY96" fmla="*/ 847788 h 1088122"/>
              <a:gd name="connsiteX97" fmla="*/ 474080 w 1061476"/>
              <a:gd name="connsiteY97" fmla="*/ 868982 h 1088122"/>
              <a:gd name="connsiteX98" fmla="*/ 440774 w 1061476"/>
              <a:gd name="connsiteY98" fmla="*/ 887149 h 1088122"/>
              <a:gd name="connsiteX99" fmla="*/ 404440 w 1061476"/>
              <a:gd name="connsiteY99" fmla="*/ 905316 h 1088122"/>
              <a:gd name="connsiteX100" fmla="*/ 389301 w 1061476"/>
              <a:gd name="connsiteY100" fmla="*/ 914400 h 1088122"/>
              <a:gd name="connsiteX101" fmla="*/ 368107 w 1061476"/>
              <a:gd name="connsiteY101" fmla="*/ 920455 h 1088122"/>
              <a:gd name="connsiteX102" fmla="*/ 334801 w 1061476"/>
              <a:gd name="connsiteY102" fmla="*/ 929539 h 1088122"/>
              <a:gd name="connsiteX103" fmla="*/ 316634 w 1061476"/>
              <a:gd name="connsiteY103" fmla="*/ 932566 h 1088122"/>
              <a:gd name="connsiteX104" fmla="*/ 283328 w 1061476"/>
              <a:gd name="connsiteY104" fmla="*/ 941650 h 1088122"/>
              <a:gd name="connsiteX105" fmla="*/ 259105 w 1061476"/>
              <a:gd name="connsiteY105" fmla="*/ 947706 h 1088122"/>
              <a:gd name="connsiteX106" fmla="*/ 243966 w 1061476"/>
              <a:gd name="connsiteY106" fmla="*/ 950733 h 1088122"/>
              <a:gd name="connsiteX107" fmla="*/ 222771 w 1061476"/>
              <a:gd name="connsiteY107" fmla="*/ 965872 h 1088122"/>
              <a:gd name="connsiteX108" fmla="*/ 198549 w 1061476"/>
              <a:gd name="connsiteY108" fmla="*/ 977984 h 1088122"/>
              <a:gd name="connsiteX109" fmla="*/ 189466 w 1061476"/>
              <a:gd name="connsiteY109" fmla="*/ 984039 h 1088122"/>
              <a:gd name="connsiteX110" fmla="*/ 68353 w 1061476"/>
              <a:gd name="connsiteY110" fmla="*/ 1041568 h 1088122"/>
              <a:gd name="connsiteX111" fmla="*/ 41103 w 1061476"/>
              <a:gd name="connsiteY111" fmla="*/ 1065790 h 1088122"/>
              <a:gd name="connsiteX112" fmla="*/ 22936 w 1061476"/>
              <a:gd name="connsiteY112" fmla="*/ 1068818 h 1088122"/>
              <a:gd name="connsiteX113" fmla="*/ 1741 w 1061476"/>
              <a:gd name="connsiteY113" fmla="*/ 1086985 h 108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1061476" h="1088122">
                <a:moveTo>
                  <a:pt x="1741" y="1086985"/>
                </a:moveTo>
                <a:cubicBezTo>
                  <a:pt x="10320" y="1080425"/>
                  <a:pt x="51701" y="1042073"/>
                  <a:pt x="74409" y="1029457"/>
                </a:cubicBezTo>
                <a:cubicBezTo>
                  <a:pt x="77199" y="1027907"/>
                  <a:pt x="80587" y="1027750"/>
                  <a:pt x="83492" y="1026429"/>
                </a:cubicBezTo>
                <a:cubicBezTo>
                  <a:pt x="116759" y="1011307"/>
                  <a:pt x="98329" y="1020042"/>
                  <a:pt x="122854" y="1002206"/>
                </a:cubicBezTo>
                <a:cubicBezTo>
                  <a:pt x="128740" y="997925"/>
                  <a:pt x="141020" y="990095"/>
                  <a:pt x="141020" y="990095"/>
                </a:cubicBezTo>
                <a:cubicBezTo>
                  <a:pt x="146608" y="981713"/>
                  <a:pt x="152000" y="973059"/>
                  <a:pt x="159187" y="965872"/>
                </a:cubicBezTo>
                <a:cubicBezTo>
                  <a:pt x="166773" y="958286"/>
                  <a:pt x="174680" y="950914"/>
                  <a:pt x="183410" y="944678"/>
                </a:cubicBezTo>
                <a:cubicBezTo>
                  <a:pt x="188919" y="940743"/>
                  <a:pt x="195633" y="938836"/>
                  <a:pt x="201577" y="935594"/>
                </a:cubicBezTo>
                <a:cubicBezTo>
                  <a:pt x="206743" y="932776"/>
                  <a:pt x="211670" y="929539"/>
                  <a:pt x="216716" y="926511"/>
                </a:cubicBezTo>
                <a:cubicBezTo>
                  <a:pt x="230258" y="906194"/>
                  <a:pt x="214304" y="926100"/>
                  <a:pt x="231855" y="914400"/>
                </a:cubicBezTo>
                <a:cubicBezTo>
                  <a:pt x="259052" y="896269"/>
                  <a:pt x="216601" y="913427"/>
                  <a:pt x="259105" y="899261"/>
                </a:cubicBezTo>
                <a:cubicBezTo>
                  <a:pt x="262133" y="896233"/>
                  <a:pt x="264430" y="892228"/>
                  <a:pt x="268189" y="890177"/>
                </a:cubicBezTo>
                <a:cubicBezTo>
                  <a:pt x="284306" y="881386"/>
                  <a:pt x="303186" y="879764"/>
                  <a:pt x="319662" y="872010"/>
                </a:cubicBezTo>
                <a:cubicBezTo>
                  <a:pt x="328277" y="867956"/>
                  <a:pt x="336570" y="862966"/>
                  <a:pt x="343884" y="856871"/>
                </a:cubicBezTo>
                <a:cubicBezTo>
                  <a:pt x="380489" y="826367"/>
                  <a:pt x="365287" y="837870"/>
                  <a:pt x="380218" y="817510"/>
                </a:cubicBezTo>
                <a:cubicBezTo>
                  <a:pt x="389171" y="805302"/>
                  <a:pt x="407468" y="781176"/>
                  <a:pt x="407468" y="781176"/>
                </a:cubicBezTo>
                <a:cubicBezTo>
                  <a:pt x="414296" y="760691"/>
                  <a:pt x="404184" y="784460"/>
                  <a:pt x="425635" y="763009"/>
                </a:cubicBezTo>
                <a:cubicBezTo>
                  <a:pt x="458967" y="729677"/>
                  <a:pt x="428020" y="745098"/>
                  <a:pt x="458941" y="732731"/>
                </a:cubicBezTo>
                <a:cubicBezTo>
                  <a:pt x="470269" y="715738"/>
                  <a:pt x="459158" y="730416"/>
                  <a:pt x="480136" y="711536"/>
                </a:cubicBezTo>
                <a:cubicBezTo>
                  <a:pt x="485441" y="706762"/>
                  <a:pt x="489941" y="701138"/>
                  <a:pt x="495275" y="696397"/>
                </a:cubicBezTo>
                <a:cubicBezTo>
                  <a:pt x="499047" y="693045"/>
                  <a:pt x="503555" y="690598"/>
                  <a:pt x="507386" y="687314"/>
                </a:cubicBezTo>
                <a:cubicBezTo>
                  <a:pt x="510637" y="684527"/>
                  <a:pt x="513043" y="680799"/>
                  <a:pt x="516469" y="678230"/>
                </a:cubicBezTo>
                <a:cubicBezTo>
                  <a:pt x="546567" y="655657"/>
                  <a:pt x="519236" y="681521"/>
                  <a:pt x="540692" y="660063"/>
                </a:cubicBezTo>
                <a:cubicBezTo>
                  <a:pt x="544156" y="649672"/>
                  <a:pt x="543639" y="648032"/>
                  <a:pt x="552803" y="638868"/>
                </a:cubicBezTo>
                <a:cubicBezTo>
                  <a:pt x="556371" y="635300"/>
                  <a:pt x="561347" y="633353"/>
                  <a:pt x="564915" y="629785"/>
                </a:cubicBezTo>
                <a:cubicBezTo>
                  <a:pt x="587455" y="607247"/>
                  <a:pt x="561670" y="625894"/>
                  <a:pt x="583081" y="611618"/>
                </a:cubicBezTo>
                <a:cubicBezTo>
                  <a:pt x="587118" y="603544"/>
                  <a:pt x="590186" y="594907"/>
                  <a:pt x="595193" y="587396"/>
                </a:cubicBezTo>
                <a:cubicBezTo>
                  <a:pt x="598360" y="582645"/>
                  <a:pt x="602918" y="578939"/>
                  <a:pt x="607304" y="575284"/>
                </a:cubicBezTo>
                <a:cubicBezTo>
                  <a:pt x="615057" y="568823"/>
                  <a:pt x="621951" y="560308"/>
                  <a:pt x="631526" y="557117"/>
                </a:cubicBezTo>
                <a:cubicBezTo>
                  <a:pt x="655276" y="549201"/>
                  <a:pt x="644220" y="554346"/>
                  <a:pt x="664832" y="541978"/>
                </a:cubicBezTo>
                <a:cubicBezTo>
                  <a:pt x="666851" y="537941"/>
                  <a:pt x="667696" y="533059"/>
                  <a:pt x="670888" y="529867"/>
                </a:cubicBezTo>
                <a:cubicBezTo>
                  <a:pt x="713710" y="487047"/>
                  <a:pt x="662467" y="552197"/>
                  <a:pt x="695111" y="508672"/>
                </a:cubicBezTo>
                <a:cubicBezTo>
                  <a:pt x="696120" y="505644"/>
                  <a:pt x="697640" y="502741"/>
                  <a:pt x="698138" y="499589"/>
                </a:cubicBezTo>
                <a:cubicBezTo>
                  <a:pt x="700676" y="483514"/>
                  <a:pt x="700587" y="467013"/>
                  <a:pt x="704194" y="451144"/>
                </a:cubicBezTo>
                <a:cubicBezTo>
                  <a:pt x="705694" y="444542"/>
                  <a:pt x="709989" y="438895"/>
                  <a:pt x="713277" y="432977"/>
                </a:cubicBezTo>
                <a:cubicBezTo>
                  <a:pt x="716939" y="426386"/>
                  <a:pt x="722373" y="419342"/>
                  <a:pt x="728416" y="414810"/>
                </a:cubicBezTo>
                <a:cubicBezTo>
                  <a:pt x="733124" y="411279"/>
                  <a:pt x="738509" y="408755"/>
                  <a:pt x="743556" y="405727"/>
                </a:cubicBezTo>
                <a:cubicBezTo>
                  <a:pt x="753520" y="375827"/>
                  <a:pt x="733485" y="431434"/>
                  <a:pt x="776862" y="366365"/>
                </a:cubicBezTo>
                <a:cubicBezTo>
                  <a:pt x="778880" y="363337"/>
                  <a:pt x="780988" y="360368"/>
                  <a:pt x="782917" y="357282"/>
                </a:cubicBezTo>
                <a:cubicBezTo>
                  <a:pt x="786036" y="352291"/>
                  <a:pt x="788126" y="346572"/>
                  <a:pt x="792001" y="342143"/>
                </a:cubicBezTo>
                <a:cubicBezTo>
                  <a:pt x="795324" y="338345"/>
                  <a:pt x="800544" y="336627"/>
                  <a:pt x="804112" y="333059"/>
                </a:cubicBezTo>
                <a:cubicBezTo>
                  <a:pt x="816684" y="320486"/>
                  <a:pt x="803561" y="326901"/>
                  <a:pt x="816223" y="311865"/>
                </a:cubicBezTo>
                <a:cubicBezTo>
                  <a:pt x="829562" y="296025"/>
                  <a:pt x="846576" y="283298"/>
                  <a:pt x="858613" y="266447"/>
                </a:cubicBezTo>
                <a:cubicBezTo>
                  <a:pt x="863659" y="259382"/>
                  <a:pt x="867984" y="251742"/>
                  <a:pt x="873752" y="245253"/>
                </a:cubicBezTo>
                <a:cubicBezTo>
                  <a:pt x="884183" y="233518"/>
                  <a:pt x="894498" y="221368"/>
                  <a:pt x="907058" y="211947"/>
                </a:cubicBezTo>
                <a:cubicBezTo>
                  <a:pt x="911095" y="208919"/>
                  <a:pt x="915601" y="206431"/>
                  <a:pt x="919169" y="202863"/>
                </a:cubicBezTo>
                <a:cubicBezTo>
                  <a:pt x="931492" y="190539"/>
                  <a:pt x="919289" y="193599"/>
                  <a:pt x="931280" y="175613"/>
                </a:cubicBezTo>
                <a:cubicBezTo>
                  <a:pt x="939354" y="163501"/>
                  <a:pt x="934308" y="168548"/>
                  <a:pt x="946419" y="160474"/>
                </a:cubicBezTo>
                <a:cubicBezTo>
                  <a:pt x="950823" y="147262"/>
                  <a:pt x="948699" y="151444"/>
                  <a:pt x="958530" y="136251"/>
                </a:cubicBezTo>
                <a:cubicBezTo>
                  <a:pt x="983362" y="97875"/>
                  <a:pt x="975472" y="108653"/>
                  <a:pt x="997892" y="81751"/>
                </a:cubicBezTo>
                <a:cubicBezTo>
                  <a:pt x="998901" y="77714"/>
                  <a:pt x="998880" y="73266"/>
                  <a:pt x="1000920" y="69639"/>
                </a:cubicBezTo>
                <a:cubicBezTo>
                  <a:pt x="1008056" y="56953"/>
                  <a:pt x="1025142" y="33306"/>
                  <a:pt x="1025142" y="33306"/>
                </a:cubicBezTo>
                <a:cubicBezTo>
                  <a:pt x="1029216" y="21085"/>
                  <a:pt x="1029701" y="15952"/>
                  <a:pt x="1043309" y="6055"/>
                </a:cubicBezTo>
                <a:cubicBezTo>
                  <a:pt x="1048471" y="2301"/>
                  <a:pt x="1061476" y="0"/>
                  <a:pt x="1061476" y="0"/>
                </a:cubicBezTo>
                <a:cubicBezTo>
                  <a:pt x="1059457" y="4037"/>
                  <a:pt x="1058310" y="8644"/>
                  <a:pt x="1055420" y="12111"/>
                </a:cubicBezTo>
                <a:cubicBezTo>
                  <a:pt x="1053090" y="14906"/>
                  <a:pt x="1048610" y="15325"/>
                  <a:pt x="1046337" y="18166"/>
                </a:cubicBezTo>
                <a:cubicBezTo>
                  <a:pt x="1044343" y="20658"/>
                  <a:pt x="1044566" y="24316"/>
                  <a:pt x="1043309" y="27250"/>
                </a:cubicBezTo>
                <a:cubicBezTo>
                  <a:pt x="1038699" y="38008"/>
                  <a:pt x="1037280" y="39321"/>
                  <a:pt x="1031198" y="48445"/>
                </a:cubicBezTo>
                <a:cubicBezTo>
                  <a:pt x="1031010" y="51649"/>
                  <a:pt x="1026722" y="129796"/>
                  <a:pt x="1025142" y="139279"/>
                </a:cubicBezTo>
                <a:cubicBezTo>
                  <a:pt x="1024249" y="144640"/>
                  <a:pt x="1020995" y="149329"/>
                  <a:pt x="1019087" y="154418"/>
                </a:cubicBezTo>
                <a:cubicBezTo>
                  <a:pt x="1017966" y="157407"/>
                  <a:pt x="1016936" y="160433"/>
                  <a:pt x="1016059" y="163502"/>
                </a:cubicBezTo>
                <a:cubicBezTo>
                  <a:pt x="1013231" y="173401"/>
                  <a:pt x="1013488" y="179040"/>
                  <a:pt x="1006975" y="187724"/>
                </a:cubicBezTo>
                <a:cubicBezTo>
                  <a:pt x="1003549" y="192291"/>
                  <a:pt x="998901" y="195798"/>
                  <a:pt x="994864" y="199835"/>
                </a:cubicBezTo>
                <a:cubicBezTo>
                  <a:pt x="988682" y="215291"/>
                  <a:pt x="989041" y="212418"/>
                  <a:pt x="985781" y="227086"/>
                </a:cubicBezTo>
                <a:cubicBezTo>
                  <a:pt x="984665" y="232110"/>
                  <a:pt x="984883" y="237540"/>
                  <a:pt x="982753" y="242225"/>
                </a:cubicBezTo>
                <a:cubicBezTo>
                  <a:pt x="977808" y="253105"/>
                  <a:pt x="962805" y="269797"/>
                  <a:pt x="955503" y="278559"/>
                </a:cubicBezTo>
                <a:cubicBezTo>
                  <a:pt x="948020" y="301007"/>
                  <a:pt x="955156" y="293870"/>
                  <a:pt x="937336" y="302781"/>
                </a:cubicBezTo>
                <a:cubicBezTo>
                  <a:pt x="935317" y="305809"/>
                  <a:pt x="932908" y="308610"/>
                  <a:pt x="931280" y="311865"/>
                </a:cubicBezTo>
                <a:cubicBezTo>
                  <a:pt x="925036" y="324352"/>
                  <a:pt x="931959" y="324498"/>
                  <a:pt x="919169" y="339115"/>
                </a:cubicBezTo>
                <a:cubicBezTo>
                  <a:pt x="916197" y="342512"/>
                  <a:pt x="911095" y="343152"/>
                  <a:pt x="907058" y="345170"/>
                </a:cubicBezTo>
                <a:cubicBezTo>
                  <a:pt x="907026" y="345458"/>
                  <a:pt x="904674" y="377714"/>
                  <a:pt x="901002" y="384532"/>
                </a:cubicBezTo>
                <a:cubicBezTo>
                  <a:pt x="895826" y="394144"/>
                  <a:pt x="882835" y="411782"/>
                  <a:pt x="882835" y="411782"/>
                </a:cubicBezTo>
                <a:cubicBezTo>
                  <a:pt x="879372" y="425633"/>
                  <a:pt x="880545" y="425939"/>
                  <a:pt x="870724" y="439033"/>
                </a:cubicBezTo>
                <a:cubicBezTo>
                  <a:pt x="855302" y="459594"/>
                  <a:pt x="867472" y="435368"/>
                  <a:pt x="852557" y="460227"/>
                </a:cubicBezTo>
                <a:cubicBezTo>
                  <a:pt x="837093" y="486000"/>
                  <a:pt x="851962" y="472026"/>
                  <a:pt x="831362" y="487478"/>
                </a:cubicBezTo>
                <a:cubicBezTo>
                  <a:pt x="824523" y="514833"/>
                  <a:pt x="832713" y="481624"/>
                  <a:pt x="822279" y="526839"/>
                </a:cubicBezTo>
                <a:cubicBezTo>
                  <a:pt x="821343" y="530894"/>
                  <a:pt x="820712" y="535054"/>
                  <a:pt x="819251" y="538951"/>
                </a:cubicBezTo>
                <a:cubicBezTo>
                  <a:pt x="814759" y="550929"/>
                  <a:pt x="811631" y="552646"/>
                  <a:pt x="804112" y="563173"/>
                </a:cubicBezTo>
                <a:cubicBezTo>
                  <a:pt x="801997" y="566134"/>
                  <a:pt x="800075" y="569229"/>
                  <a:pt x="798056" y="572257"/>
                </a:cubicBezTo>
                <a:cubicBezTo>
                  <a:pt x="792012" y="596429"/>
                  <a:pt x="798901" y="575533"/>
                  <a:pt x="776862" y="608590"/>
                </a:cubicBezTo>
                <a:cubicBezTo>
                  <a:pt x="772825" y="614646"/>
                  <a:pt x="770572" y="622390"/>
                  <a:pt x="764750" y="626757"/>
                </a:cubicBezTo>
                <a:cubicBezTo>
                  <a:pt x="760713" y="629785"/>
                  <a:pt x="756207" y="632273"/>
                  <a:pt x="752639" y="635841"/>
                </a:cubicBezTo>
                <a:cubicBezTo>
                  <a:pt x="730108" y="658373"/>
                  <a:pt x="755878" y="639737"/>
                  <a:pt x="734472" y="654008"/>
                </a:cubicBezTo>
                <a:cubicBezTo>
                  <a:pt x="731444" y="659054"/>
                  <a:pt x="729550" y="664986"/>
                  <a:pt x="725389" y="669147"/>
                </a:cubicBezTo>
                <a:cubicBezTo>
                  <a:pt x="723132" y="671404"/>
                  <a:pt x="718757" y="670131"/>
                  <a:pt x="716305" y="672174"/>
                </a:cubicBezTo>
                <a:cubicBezTo>
                  <a:pt x="712428" y="675405"/>
                  <a:pt x="711303" y="681318"/>
                  <a:pt x="707222" y="684286"/>
                </a:cubicBezTo>
                <a:cubicBezTo>
                  <a:pt x="699921" y="689596"/>
                  <a:pt x="690510" y="691389"/>
                  <a:pt x="682999" y="696397"/>
                </a:cubicBezTo>
                <a:lnTo>
                  <a:pt x="673916" y="702453"/>
                </a:lnTo>
                <a:cubicBezTo>
                  <a:pt x="660832" y="728620"/>
                  <a:pt x="676102" y="705216"/>
                  <a:pt x="658777" y="717592"/>
                </a:cubicBezTo>
                <a:cubicBezTo>
                  <a:pt x="654131" y="720910"/>
                  <a:pt x="651191" y="726222"/>
                  <a:pt x="646666" y="729703"/>
                </a:cubicBezTo>
                <a:cubicBezTo>
                  <a:pt x="584133" y="777805"/>
                  <a:pt x="605326" y="769724"/>
                  <a:pt x="570970" y="781176"/>
                </a:cubicBezTo>
                <a:cubicBezTo>
                  <a:pt x="568952" y="784204"/>
                  <a:pt x="567756" y="787986"/>
                  <a:pt x="564915" y="790259"/>
                </a:cubicBezTo>
                <a:cubicBezTo>
                  <a:pt x="562423" y="792253"/>
                  <a:pt x="557825" y="790795"/>
                  <a:pt x="555831" y="793287"/>
                </a:cubicBezTo>
                <a:cubicBezTo>
                  <a:pt x="553231" y="796536"/>
                  <a:pt x="554442" y="801573"/>
                  <a:pt x="552803" y="805398"/>
                </a:cubicBezTo>
                <a:cubicBezTo>
                  <a:pt x="548765" y="814820"/>
                  <a:pt x="545740" y="815154"/>
                  <a:pt x="537664" y="820537"/>
                </a:cubicBezTo>
                <a:cubicBezTo>
                  <a:pt x="525456" y="844957"/>
                  <a:pt x="539233" y="824538"/>
                  <a:pt x="522525" y="835676"/>
                </a:cubicBezTo>
                <a:cubicBezTo>
                  <a:pt x="499840" y="850799"/>
                  <a:pt x="525961" y="840587"/>
                  <a:pt x="504358" y="847788"/>
                </a:cubicBezTo>
                <a:cubicBezTo>
                  <a:pt x="480098" y="872048"/>
                  <a:pt x="506084" y="848616"/>
                  <a:pt x="474080" y="868982"/>
                </a:cubicBezTo>
                <a:cubicBezTo>
                  <a:pt x="443089" y="888704"/>
                  <a:pt x="475806" y="875473"/>
                  <a:pt x="440774" y="887149"/>
                </a:cubicBezTo>
                <a:cubicBezTo>
                  <a:pt x="400959" y="913694"/>
                  <a:pt x="443840" y="887407"/>
                  <a:pt x="404440" y="905316"/>
                </a:cubicBezTo>
                <a:cubicBezTo>
                  <a:pt x="399082" y="907751"/>
                  <a:pt x="394733" y="912136"/>
                  <a:pt x="389301" y="914400"/>
                </a:cubicBezTo>
                <a:cubicBezTo>
                  <a:pt x="382519" y="917226"/>
                  <a:pt x="375144" y="918344"/>
                  <a:pt x="368107" y="920455"/>
                </a:cubicBezTo>
                <a:cubicBezTo>
                  <a:pt x="348891" y="926220"/>
                  <a:pt x="367952" y="922435"/>
                  <a:pt x="334801" y="929539"/>
                </a:cubicBezTo>
                <a:cubicBezTo>
                  <a:pt x="328798" y="930825"/>
                  <a:pt x="322690" y="931557"/>
                  <a:pt x="316634" y="932566"/>
                </a:cubicBezTo>
                <a:cubicBezTo>
                  <a:pt x="299156" y="944218"/>
                  <a:pt x="314792" y="935750"/>
                  <a:pt x="283328" y="941650"/>
                </a:cubicBezTo>
                <a:cubicBezTo>
                  <a:pt x="275148" y="943184"/>
                  <a:pt x="267215" y="945835"/>
                  <a:pt x="259105" y="947706"/>
                </a:cubicBezTo>
                <a:cubicBezTo>
                  <a:pt x="254091" y="948863"/>
                  <a:pt x="249012" y="949724"/>
                  <a:pt x="243966" y="950733"/>
                </a:cubicBezTo>
                <a:cubicBezTo>
                  <a:pt x="206399" y="965761"/>
                  <a:pt x="244596" y="947165"/>
                  <a:pt x="222771" y="965872"/>
                </a:cubicBezTo>
                <a:cubicBezTo>
                  <a:pt x="205146" y="980979"/>
                  <a:pt x="213079" y="970719"/>
                  <a:pt x="198549" y="977984"/>
                </a:cubicBezTo>
                <a:cubicBezTo>
                  <a:pt x="195294" y="979611"/>
                  <a:pt x="192880" y="982781"/>
                  <a:pt x="189466" y="984039"/>
                </a:cubicBezTo>
                <a:cubicBezTo>
                  <a:pt x="142334" y="1001403"/>
                  <a:pt x="109092" y="1000829"/>
                  <a:pt x="68353" y="1041568"/>
                </a:cubicBezTo>
                <a:cubicBezTo>
                  <a:pt x="66685" y="1043236"/>
                  <a:pt x="49208" y="1063088"/>
                  <a:pt x="41103" y="1065790"/>
                </a:cubicBezTo>
                <a:cubicBezTo>
                  <a:pt x="35279" y="1067731"/>
                  <a:pt x="28956" y="1067614"/>
                  <a:pt x="22936" y="1068818"/>
                </a:cubicBezTo>
                <a:cubicBezTo>
                  <a:pt x="18855" y="1069634"/>
                  <a:pt x="-6838" y="1093545"/>
                  <a:pt x="1741" y="1086985"/>
                </a:cubicBezTo>
                <a:close/>
              </a:path>
            </a:pathLst>
          </a:cu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FE0F861-2BB3-83AE-0757-526FB23C591D}"/>
              </a:ext>
            </a:extLst>
          </p:cNvPr>
          <p:cNvSpPr/>
          <p:nvPr/>
        </p:nvSpPr>
        <p:spPr>
          <a:xfrm>
            <a:off x="10666016" y="1919190"/>
            <a:ext cx="346146" cy="1060810"/>
          </a:xfrm>
          <a:custGeom>
            <a:avLst/>
            <a:gdLst>
              <a:gd name="connsiteX0" fmla="*/ 975 w 346146"/>
              <a:gd name="connsiteY0" fmla="*/ 1060180 h 1060810"/>
              <a:gd name="connsiteX1" fmla="*/ 10058 w 346146"/>
              <a:gd name="connsiteY1" fmla="*/ 1042013 h 1060810"/>
              <a:gd name="connsiteX2" fmla="*/ 34281 w 346146"/>
              <a:gd name="connsiteY2" fmla="*/ 1002651 h 1060810"/>
              <a:gd name="connsiteX3" fmla="*/ 43364 w 346146"/>
              <a:gd name="connsiteY3" fmla="*/ 972373 h 1060810"/>
              <a:gd name="connsiteX4" fmla="*/ 52448 w 346146"/>
              <a:gd name="connsiteY4" fmla="*/ 966317 h 1060810"/>
              <a:gd name="connsiteX5" fmla="*/ 58503 w 346146"/>
              <a:gd name="connsiteY5" fmla="*/ 942095 h 1060810"/>
              <a:gd name="connsiteX6" fmla="*/ 64559 w 346146"/>
              <a:gd name="connsiteY6" fmla="*/ 929984 h 1060810"/>
              <a:gd name="connsiteX7" fmla="*/ 67587 w 346146"/>
              <a:gd name="connsiteY7" fmla="*/ 884566 h 1060810"/>
              <a:gd name="connsiteX8" fmla="*/ 73642 w 346146"/>
              <a:gd name="connsiteY8" fmla="*/ 872455 h 1060810"/>
              <a:gd name="connsiteX9" fmla="*/ 82726 w 346146"/>
              <a:gd name="connsiteY9" fmla="*/ 851260 h 1060810"/>
              <a:gd name="connsiteX10" fmla="*/ 91809 w 346146"/>
              <a:gd name="connsiteY10" fmla="*/ 836121 h 1060810"/>
              <a:gd name="connsiteX11" fmla="*/ 97865 w 346146"/>
              <a:gd name="connsiteY11" fmla="*/ 820982 h 1060810"/>
              <a:gd name="connsiteX12" fmla="*/ 122087 w 346146"/>
              <a:gd name="connsiteY12" fmla="*/ 772537 h 1060810"/>
              <a:gd name="connsiteX13" fmla="*/ 125115 w 346146"/>
              <a:gd name="connsiteY13" fmla="*/ 760426 h 1060810"/>
              <a:gd name="connsiteX14" fmla="*/ 143282 w 346146"/>
              <a:gd name="connsiteY14" fmla="*/ 730148 h 1060810"/>
              <a:gd name="connsiteX15" fmla="*/ 149338 w 346146"/>
              <a:gd name="connsiteY15" fmla="*/ 711981 h 1060810"/>
              <a:gd name="connsiteX16" fmla="*/ 152365 w 346146"/>
              <a:gd name="connsiteY16" fmla="*/ 699870 h 1060810"/>
              <a:gd name="connsiteX17" fmla="*/ 167505 w 346146"/>
              <a:gd name="connsiteY17" fmla="*/ 666564 h 1060810"/>
              <a:gd name="connsiteX18" fmla="*/ 173560 w 346146"/>
              <a:gd name="connsiteY18" fmla="*/ 636285 h 1060810"/>
              <a:gd name="connsiteX19" fmla="*/ 176588 w 346146"/>
              <a:gd name="connsiteY19" fmla="*/ 624174 h 1060810"/>
              <a:gd name="connsiteX20" fmla="*/ 179616 w 346146"/>
              <a:gd name="connsiteY20" fmla="*/ 609035 h 1060810"/>
              <a:gd name="connsiteX21" fmla="*/ 206866 w 346146"/>
              <a:gd name="connsiteY21" fmla="*/ 560590 h 1060810"/>
              <a:gd name="connsiteX22" fmla="*/ 212922 w 346146"/>
              <a:gd name="connsiteY22" fmla="*/ 545451 h 1060810"/>
              <a:gd name="connsiteX23" fmla="*/ 222005 w 346146"/>
              <a:gd name="connsiteY23" fmla="*/ 527284 h 1060810"/>
              <a:gd name="connsiteX24" fmla="*/ 222005 w 346146"/>
              <a:gd name="connsiteY24" fmla="*/ 424338 h 1060810"/>
              <a:gd name="connsiteX25" fmla="*/ 225033 w 346146"/>
              <a:gd name="connsiteY25" fmla="*/ 406172 h 1060810"/>
              <a:gd name="connsiteX26" fmla="*/ 237144 w 346146"/>
              <a:gd name="connsiteY26" fmla="*/ 391033 h 1060810"/>
              <a:gd name="connsiteX27" fmla="*/ 264395 w 346146"/>
              <a:gd name="connsiteY27" fmla="*/ 312309 h 1060810"/>
              <a:gd name="connsiteX28" fmla="*/ 267422 w 346146"/>
              <a:gd name="connsiteY28" fmla="*/ 291115 h 1060810"/>
              <a:gd name="connsiteX29" fmla="*/ 270450 w 346146"/>
              <a:gd name="connsiteY29" fmla="*/ 282031 h 1060810"/>
              <a:gd name="connsiteX30" fmla="*/ 276506 w 346146"/>
              <a:gd name="connsiteY30" fmla="*/ 254781 h 1060810"/>
              <a:gd name="connsiteX31" fmla="*/ 288617 w 346146"/>
              <a:gd name="connsiteY31" fmla="*/ 227531 h 1060810"/>
              <a:gd name="connsiteX32" fmla="*/ 291645 w 346146"/>
              <a:gd name="connsiteY32" fmla="*/ 215419 h 1060810"/>
              <a:gd name="connsiteX33" fmla="*/ 297701 w 346146"/>
              <a:gd name="connsiteY33" fmla="*/ 200280 h 1060810"/>
              <a:gd name="connsiteX34" fmla="*/ 303756 w 346146"/>
              <a:gd name="connsiteY34" fmla="*/ 130640 h 1060810"/>
              <a:gd name="connsiteX35" fmla="*/ 306784 w 346146"/>
              <a:gd name="connsiteY35" fmla="*/ 109446 h 1060810"/>
              <a:gd name="connsiteX36" fmla="*/ 312840 w 346146"/>
              <a:gd name="connsiteY36" fmla="*/ 97335 h 1060810"/>
              <a:gd name="connsiteX37" fmla="*/ 315867 w 346146"/>
              <a:gd name="connsiteY37" fmla="*/ 76140 h 1060810"/>
              <a:gd name="connsiteX38" fmla="*/ 337062 w 346146"/>
              <a:gd name="connsiteY38" fmla="*/ 36778 h 1060810"/>
              <a:gd name="connsiteX39" fmla="*/ 343118 w 346146"/>
              <a:gd name="connsiteY39" fmla="*/ 215419 h 1060810"/>
              <a:gd name="connsiteX40" fmla="*/ 346146 w 346146"/>
              <a:gd name="connsiteY40" fmla="*/ 224503 h 1060810"/>
              <a:gd name="connsiteX41" fmla="*/ 343118 w 346146"/>
              <a:gd name="connsiteY41" fmla="*/ 472784 h 1060810"/>
              <a:gd name="connsiteX42" fmla="*/ 334034 w 346146"/>
              <a:gd name="connsiteY42" fmla="*/ 484895 h 1060810"/>
              <a:gd name="connsiteX43" fmla="*/ 327979 w 346146"/>
              <a:gd name="connsiteY43" fmla="*/ 493978 h 1060810"/>
              <a:gd name="connsiteX44" fmla="*/ 318895 w 346146"/>
              <a:gd name="connsiteY44" fmla="*/ 500034 h 1060810"/>
              <a:gd name="connsiteX45" fmla="*/ 309812 w 346146"/>
              <a:gd name="connsiteY45" fmla="*/ 521229 h 1060810"/>
              <a:gd name="connsiteX46" fmla="*/ 306784 w 346146"/>
              <a:gd name="connsiteY46" fmla="*/ 533340 h 1060810"/>
              <a:gd name="connsiteX47" fmla="*/ 300728 w 346146"/>
              <a:gd name="connsiteY47" fmla="*/ 548479 h 1060810"/>
              <a:gd name="connsiteX48" fmla="*/ 297701 w 346146"/>
              <a:gd name="connsiteY48" fmla="*/ 581785 h 1060810"/>
              <a:gd name="connsiteX49" fmla="*/ 294673 w 346146"/>
              <a:gd name="connsiteY49" fmla="*/ 590868 h 1060810"/>
              <a:gd name="connsiteX50" fmla="*/ 261367 w 346146"/>
              <a:gd name="connsiteY50" fmla="*/ 621146 h 1060810"/>
              <a:gd name="connsiteX51" fmla="*/ 258339 w 346146"/>
              <a:gd name="connsiteY51" fmla="*/ 636285 h 1060810"/>
              <a:gd name="connsiteX52" fmla="*/ 255311 w 346146"/>
              <a:gd name="connsiteY52" fmla="*/ 654452 h 1060810"/>
              <a:gd name="connsiteX53" fmla="*/ 246228 w 346146"/>
              <a:gd name="connsiteY53" fmla="*/ 663536 h 1060810"/>
              <a:gd name="connsiteX54" fmla="*/ 218977 w 346146"/>
              <a:gd name="connsiteY54" fmla="*/ 684731 h 1060810"/>
              <a:gd name="connsiteX55" fmla="*/ 209894 w 346146"/>
              <a:gd name="connsiteY55" fmla="*/ 690786 h 1060810"/>
              <a:gd name="connsiteX56" fmla="*/ 191727 w 346146"/>
              <a:gd name="connsiteY56" fmla="*/ 711981 h 1060810"/>
              <a:gd name="connsiteX57" fmla="*/ 179616 w 346146"/>
              <a:gd name="connsiteY57" fmla="*/ 721064 h 1060810"/>
              <a:gd name="connsiteX58" fmla="*/ 176588 w 346146"/>
              <a:gd name="connsiteY58" fmla="*/ 733176 h 1060810"/>
              <a:gd name="connsiteX59" fmla="*/ 170532 w 346146"/>
              <a:gd name="connsiteY59" fmla="*/ 754370 h 1060810"/>
              <a:gd name="connsiteX60" fmla="*/ 167505 w 346146"/>
              <a:gd name="connsiteY60" fmla="*/ 775565 h 1060810"/>
              <a:gd name="connsiteX61" fmla="*/ 161449 w 346146"/>
              <a:gd name="connsiteY61" fmla="*/ 787676 h 1060810"/>
              <a:gd name="connsiteX62" fmla="*/ 152365 w 346146"/>
              <a:gd name="connsiteY62" fmla="*/ 805843 h 1060810"/>
              <a:gd name="connsiteX63" fmla="*/ 146310 w 346146"/>
              <a:gd name="connsiteY63" fmla="*/ 848233 h 1060810"/>
              <a:gd name="connsiteX64" fmla="*/ 143282 w 346146"/>
              <a:gd name="connsiteY64" fmla="*/ 857316 h 1060810"/>
              <a:gd name="connsiteX65" fmla="*/ 137226 w 346146"/>
              <a:gd name="connsiteY65" fmla="*/ 866399 h 1060810"/>
              <a:gd name="connsiteX66" fmla="*/ 122087 w 346146"/>
              <a:gd name="connsiteY66" fmla="*/ 887594 h 1060810"/>
              <a:gd name="connsiteX67" fmla="*/ 113004 w 346146"/>
              <a:gd name="connsiteY67" fmla="*/ 908789 h 1060810"/>
              <a:gd name="connsiteX68" fmla="*/ 106948 w 346146"/>
              <a:gd name="connsiteY68" fmla="*/ 920900 h 1060810"/>
              <a:gd name="connsiteX69" fmla="*/ 103920 w 346146"/>
              <a:gd name="connsiteY69" fmla="*/ 929984 h 1060810"/>
              <a:gd name="connsiteX70" fmla="*/ 94837 w 346146"/>
              <a:gd name="connsiteY70" fmla="*/ 936039 h 1060810"/>
              <a:gd name="connsiteX71" fmla="*/ 79698 w 346146"/>
              <a:gd name="connsiteY71" fmla="*/ 960262 h 1060810"/>
              <a:gd name="connsiteX72" fmla="*/ 67587 w 346146"/>
              <a:gd name="connsiteY72" fmla="*/ 969345 h 1060810"/>
              <a:gd name="connsiteX73" fmla="*/ 64559 w 346146"/>
              <a:gd name="connsiteY73" fmla="*/ 978429 h 1060810"/>
              <a:gd name="connsiteX74" fmla="*/ 58503 w 346146"/>
              <a:gd name="connsiteY74" fmla="*/ 987512 h 1060810"/>
              <a:gd name="connsiteX75" fmla="*/ 55475 w 346146"/>
              <a:gd name="connsiteY75" fmla="*/ 1002651 h 1060810"/>
              <a:gd name="connsiteX76" fmla="*/ 46392 w 346146"/>
              <a:gd name="connsiteY76" fmla="*/ 1008707 h 1060810"/>
              <a:gd name="connsiteX77" fmla="*/ 34281 w 346146"/>
              <a:gd name="connsiteY77" fmla="*/ 1017790 h 1060810"/>
              <a:gd name="connsiteX78" fmla="*/ 975 w 346146"/>
              <a:gd name="connsiteY78" fmla="*/ 1060180 h 1060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46146" h="1060810">
                <a:moveTo>
                  <a:pt x="975" y="1060180"/>
                </a:moveTo>
                <a:cubicBezTo>
                  <a:pt x="-3062" y="1064217"/>
                  <a:pt x="6510" y="1047779"/>
                  <a:pt x="10058" y="1042013"/>
                </a:cubicBezTo>
                <a:cubicBezTo>
                  <a:pt x="40583" y="992408"/>
                  <a:pt x="12385" y="1046442"/>
                  <a:pt x="34281" y="1002651"/>
                </a:cubicBezTo>
                <a:cubicBezTo>
                  <a:pt x="36055" y="992005"/>
                  <a:pt x="36031" y="981173"/>
                  <a:pt x="43364" y="972373"/>
                </a:cubicBezTo>
                <a:cubicBezTo>
                  <a:pt x="45694" y="969577"/>
                  <a:pt x="49420" y="968336"/>
                  <a:pt x="52448" y="966317"/>
                </a:cubicBezTo>
                <a:cubicBezTo>
                  <a:pt x="54466" y="958243"/>
                  <a:pt x="55871" y="949990"/>
                  <a:pt x="58503" y="942095"/>
                </a:cubicBezTo>
                <a:cubicBezTo>
                  <a:pt x="59930" y="937813"/>
                  <a:pt x="63855" y="934442"/>
                  <a:pt x="64559" y="929984"/>
                </a:cubicBezTo>
                <a:cubicBezTo>
                  <a:pt x="66926" y="914997"/>
                  <a:pt x="65221" y="899553"/>
                  <a:pt x="67587" y="884566"/>
                </a:cubicBezTo>
                <a:cubicBezTo>
                  <a:pt x="68291" y="880108"/>
                  <a:pt x="71774" y="876564"/>
                  <a:pt x="73642" y="872455"/>
                </a:cubicBezTo>
                <a:cubicBezTo>
                  <a:pt x="76823" y="865457"/>
                  <a:pt x="79288" y="858135"/>
                  <a:pt x="82726" y="851260"/>
                </a:cubicBezTo>
                <a:cubicBezTo>
                  <a:pt x="85358" y="845996"/>
                  <a:pt x="89177" y="841385"/>
                  <a:pt x="91809" y="836121"/>
                </a:cubicBezTo>
                <a:cubicBezTo>
                  <a:pt x="94240" y="831260"/>
                  <a:pt x="95528" y="825889"/>
                  <a:pt x="97865" y="820982"/>
                </a:cubicBezTo>
                <a:cubicBezTo>
                  <a:pt x="105627" y="804681"/>
                  <a:pt x="114678" y="789001"/>
                  <a:pt x="122087" y="772537"/>
                </a:cubicBezTo>
                <a:cubicBezTo>
                  <a:pt x="123795" y="768742"/>
                  <a:pt x="123393" y="764214"/>
                  <a:pt x="125115" y="760426"/>
                </a:cubicBezTo>
                <a:cubicBezTo>
                  <a:pt x="130088" y="749485"/>
                  <a:pt x="136711" y="740003"/>
                  <a:pt x="143282" y="730148"/>
                </a:cubicBezTo>
                <a:cubicBezTo>
                  <a:pt x="145301" y="724092"/>
                  <a:pt x="147504" y="718095"/>
                  <a:pt x="149338" y="711981"/>
                </a:cubicBezTo>
                <a:cubicBezTo>
                  <a:pt x="150534" y="707995"/>
                  <a:pt x="150820" y="703734"/>
                  <a:pt x="152365" y="699870"/>
                </a:cubicBezTo>
                <a:cubicBezTo>
                  <a:pt x="156894" y="688547"/>
                  <a:pt x="162458" y="677666"/>
                  <a:pt x="167505" y="666564"/>
                </a:cubicBezTo>
                <a:cubicBezTo>
                  <a:pt x="169523" y="656471"/>
                  <a:pt x="171063" y="646270"/>
                  <a:pt x="173560" y="636285"/>
                </a:cubicBezTo>
                <a:cubicBezTo>
                  <a:pt x="174569" y="632248"/>
                  <a:pt x="175685" y="628236"/>
                  <a:pt x="176588" y="624174"/>
                </a:cubicBezTo>
                <a:cubicBezTo>
                  <a:pt x="177704" y="619150"/>
                  <a:pt x="177403" y="613681"/>
                  <a:pt x="179616" y="609035"/>
                </a:cubicBezTo>
                <a:cubicBezTo>
                  <a:pt x="187582" y="592307"/>
                  <a:pt x="198269" y="577002"/>
                  <a:pt x="206866" y="560590"/>
                </a:cubicBezTo>
                <a:cubicBezTo>
                  <a:pt x="209388" y="555775"/>
                  <a:pt x="210673" y="550399"/>
                  <a:pt x="212922" y="545451"/>
                </a:cubicBezTo>
                <a:cubicBezTo>
                  <a:pt x="215724" y="539287"/>
                  <a:pt x="218977" y="533340"/>
                  <a:pt x="222005" y="527284"/>
                </a:cubicBezTo>
                <a:cubicBezTo>
                  <a:pt x="218590" y="472648"/>
                  <a:pt x="217238" y="481535"/>
                  <a:pt x="222005" y="424338"/>
                </a:cubicBezTo>
                <a:cubicBezTo>
                  <a:pt x="222515" y="418220"/>
                  <a:pt x="222493" y="411761"/>
                  <a:pt x="225033" y="406172"/>
                </a:cubicBezTo>
                <a:cubicBezTo>
                  <a:pt x="227707" y="400289"/>
                  <a:pt x="233107" y="396079"/>
                  <a:pt x="237144" y="391033"/>
                </a:cubicBezTo>
                <a:cubicBezTo>
                  <a:pt x="246228" y="364792"/>
                  <a:pt x="256342" y="338885"/>
                  <a:pt x="264395" y="312309"/>
                </a:cubicBezTo>
                <a:cubicBezTo>
                  <a:pt x="266465" y="305479"/>
                  <a:pt x="266023" y="298113"/>
                  <a:pt x="267422" y="291115"/>
                </a:cubicBezTo>
                <a:cubicBezTo>
                  <a:pt x="268048" y="287985"/>
                  <a:pt x="269676" y="285127"/>
                  <a:pt x="270450" y="282031"/>
                </a:cubicBezTo>
                <a:cubicBezTo>
                  <a:pt x="272707" y="273004"/>
                  <a:pt x="273563" y="263608"/>
                  <a:pt x="276506" y="254781"/>
                </a:cubicBezTo>
                <a:cubicBezTo>
                  <a:pt x="279649" y="245351"/>
                  <a:pt x="285049" y="236809"/>
                  <a:pt x="288617" y="227531"/>
                </a:cubicBezTo>
                <a:cubicBezTo>
                  <a:pt x="290111" y="223647"/>
                  <a:pt x="290329" y="219367"/>
                  <a:pt x="291645" y="215419"/>
                </a:cubicBezTo>
                <a:cubicBezTo>
                  <a:pt x="293364" y="210263"/>
                  <a:pt x="295682" y="205326"/>
                  <a:pt x="297701" y="200280"/>
                </a:cubicBezTo>
                <a:cubicBezTo>
                  <a:pt x="299719" y="177067"/>
                  <a:pt x="300460" y="153707"/>
                  <a:pt x="303756" y="130640"/>
                </a:cubicBezTo>
                <a:cubicBezTo>
                  <a:pt x="304765" y="123575"/>
                  <a:pt x="304906" y="116331"/>
                  <a:pt x="306784" y="109446"/>
                </a:cubicBezTo>
                <a:cubicBezTo>
                  <a:pt x="307972" y="105091"/>
                  <a:pt x="310821" y="101372"/>
                  <a:pt x="312840" y="97335"/>
                </a:cubicBezTo>
                <a:cubicBezTo>
                  <a:pt x="313849" y="90270"/>
                  <a:pt x="313492" y="82870"/>
                  <a:pt x="315867" y="76140"/>
                </a:cubicBezTo>
                <a:cubicBezTo>
                  <a:pt x="322151" y="58335"/>
                  <a:pt x="328129" y="50179"/>
                  <a:pt x="337062" y="36778"/>
                </a:cubicBezTo>
                <a:cubicBezTo>
                  <a:pt x="349767" y="-52150"/>
                  <a:pt x="337601" y="25110"/>
                  <a:pt x="343118" y="215419"/>
                </a:cubicBezTo>
                <a:cubicBezTo>
                  <a:pt x="343210" y="218609"/>
                  <a:pt x="345137" y="221475"/>
                  <a:pt x="346146" y="224503"/>
                </a:cubicBezTo>
                <a:cubicBezTo>
                  <a:pt x="345137" y="307263"/>
                  <a:pt x="346964" y="390107"/>
                  <a:pt x="343118" y="472784"/>
                </a:cubicBezTo>
                <a:cubicBezTo>
                  <a:pt x="342884" y="477825"/>
                  <a:pt x="336967" y="480789"/>
                  <a:pt x="334034" y="484895"/>
                </a:cubicBezTo>
                <a:cubicBezTo>
                  <a:pt x="331919" y="487856"/>
                  <a:pt x="330552" y="491405"/>
                  <a:pt x="327979" y="493978"/>
                </a:cubicBezTo>
                <a:cubicBezTo>
                  <a:pt x="325406" y="496551"/>
                  <a:pt x="321923" y="498015"/>
                  <a:pt x="318895" y="500034"/>
                </a:cubicBezTo>
                <a:cubicBezTo>
                  <a:pt x="315867" y="507099"/>
                  <a:pt x="312439" y="514005"/>
                  <a:pt x="309812" y="521229"/>
                </a:cubicBezTo>
                <a:cubicBezTo>
                  <a:pt x="308390" y="525140"/>
                  <a:pt x="308100" y="529392"/>
                  <a:pt x="306784" y="533340"/>
                </a:cubicBezTo>
                <a:cubicBezTo>
                  <a:pt x="305065" y="538496"/>
                  <a:pt x="302747" y="543433"/>
                  <a:pt x="300728" y="548479"/>
                </a:cubicBezTo>
                <a:cubicBezTo>
                  <a:pt x="299719" y="559581"/>
                  <a:pt x="299277" y="570749"/>
                  <a:pt x="297701" y="581785"/>
                </a:cubicBezTo>
                <a:cubicBezTo>
                  <a:pt x="297250" y="584944"/>
                  <a:pt x="296694" y="588398"/>
                  <a:pt x="294673" y="590868"/>
                </a:cubicBezTo>
                <a:cubicBezTo>
                  <a:pt x="278594" y="610520"/>
                  <a:pt x="276536" y="611034"/>
                  <a:pt x="261367" y="621146"/>
                </a:cubicBezTo>
                <a:cubicBezTo>
                  <a:pt x="260358" y="626192"/>
                  <a:pt x="259260" y="631222"/>
                  <a:pt x="258339" y="636285"/>
                </a:cubicBezTo>
                <a:cubicBezTo>
                  <a:pt x="257241" y="642325"/>
                  <a:pt x="257804" y="648842"/>
                  <a:pt x="255311" y="654452"/>
                </a:cubicBezTo>
                <a:cubicBezTo>
                  <a:pt x="253572" y="658365"/>
                  <a:pt x="249517" y="660795"/>
                  <a:pt x="246228" y="663536"/>
                </a:cubicBezTo>
                <a:cubicBezTo>
                  <a:pt x="237388" y="670903"/>
                  <a:pt x="228552" y="678348"/>
                  <a:pt x="218977" y="684731"/>
                </a:cubicBezTo>
                <a:cubicBezTo>
                  <a:pt x="215949" y="686749"/>
                  <a:pt x="212689" y="688457"/>
                  <a:pt x="209894" y="690786"/>
                </a:cubicBezTo>
                <a:cubicBezTo>
                  <a:pt x="190116" y="707267"/>
                  <a:pt x="211776" y="691932"/>
                  <a:pt x="191727" y="711981"/>
                </a:cubicBezTo>
                <a:cubicBezTo>
                  <a:pt x="188159" y="715549"/>
                  <a:pt x="183653" y="718036"/>
                  <a:pt x="179616" y="721064"/>
                </a:cubicBezTo>
                <a:cubicBezTo>
                  <a:pt x="178607" y="725101"/>
                  <a:pt x="177731" y="729175"/>
                  <a:pt x="176588" y="733176"/>
                </a:cubicBezTo>
                <a:cubicBezTo>
                  <a:pt x="173346" y="744524"/>
                  <a:pt x="172898" y="741357"/>
                  <a:pt x="170532" y="754370"/>
                </a:cubicBezTo>
                <a:cubicBezTo>
                  <a:pt x="169255" y="761392"/>
                  <a:pt x="169383" y="768680"/>
                  <a:pt x="167505" y="775565"/>
                </a:cubicBezTo>
                <a:cubicBezTo>
                  <a:pt x="166317" y="779920"/>
                  <a:pt x="163227" y="783527"/>
                  <a:pt x="161449" y="787676"/>
                </a:cubicBezTo>
                <a:cubicBezTo>
                  <a:pt x="153927" y="805227"/>
                  <a:pt x="164003" y="788387"/>
                  <a:pt x="152365" y="805843"/>
                </a:cubicBezTo>
                <a:cubicBezTo>
                  <a:pt x="150481" y="822802"/>
                  <a:pt x="150167" y="832807"/>
                  <a:pt x="146310" y="848233"/>
                </a:cubicBezTo>
                <a:cubicBezTo>
                  <a:pt x="145536" y="851329"/>
                  <a:pt x="144709" y="854462"/>
                  <a:pt x="143282" y="857316"/>
                </a:cubicBezTo>
                <a:cubicBezTo>
                  <a:pt x="141654" y="860571"/>
                  <a:pt x="139031" y="863240"/>
                  <a:pt x="137226" y="866399"/>
                </a:cubicBezTo>
                <a:cubicBezTo>
                  <a:pt x="126597" y="885000"/>
                  <a:pt x="136885" y="872797"/>
                  <a:pt x="122087" y="887594"/>
                </a:cubicBezTo>
                <a:cubicBezTo>
                  <a:pt x="101992" y="927787"/>
                  <a:pt x="126379" y="877583"/>
                  <a:pt x="113004" y="908789"/>
                </a:cubicBezTo>
                <a:cubicBezTo>
                  <a:pt x="111226" y="912938"/>
                  <a:pt x="108726" y="916751"/>
                  <a:pt x="106948" y="920900"/>
                </a:cubicBezTo>
                <a:cubicBezTo>
                  <a:pt x="105691" y="923834"/>
                  <a:pt x="105914" y="927492"/>
                  <a:pt x="103920" y="929984"/>
                </a:cubicBezTo>
                <a:cubicBezTo>
                  <a:pt x="101647" y="932825"/>
                  <a:pt x="97865" y="934021"/>
                  <a:pt x="94837" y="936039"/>
                </a:cubicBezTo>
                <a:cubicBezTo>
                  <a:pt x="90041" y="945630"/>
                  <a:pt x="87557" y="952403"/>
                  <a:pt x="79698" y="960262"/>
                </a:cubicBezTo>
                <a:cubicBezTo>
                  <a:pt x="76130" y="963830"/>
                  <a:pt x="71624" y="966317"/>
                  <a:pt x="67587" y="969345"/>
                </a:cubicBezTo>
                <a:cubicBezTo>
                  <a:pt x="66578" y="972373"/>
                  <a:pt x="65986" y="975574"/>
                  <a:pt x="64559" y="978429"/>
                </a:cubicBezTo>
                <a:cubicBezTo>
                  <a:pt x="62932" y="981684"/>
                  <a:pt x="59781" y="984105"/>
                  <a:pt x="58503" y="987512"/>
                </a:cubicBezTo>
                <a:cubicBezTo>
                  <a:pt x="56696" y="992331"/>
                  <a:pt x="58028" y="998183"/>
                  <a:pt x="55475" y="1002651"/>
                </a:cubicBezTo>
                <a:cubicBezTo>
                  <a:pt x="53670" y="1005810"/>
                  <a:pt x="49353" y="1006592"/>
                  <a:pt x="46392" y="1008707"/>
                </a:cubicBezTo>
                <a:cubicBezTo>
                  <a:pt x="42286" y="1011640"/>
                  <a:pt x="38112" y="1014506"/>
                  <a:pt x="34281" y="1017790"/>
                </a:cubicBezTo>
                <a:cubicBezTo>
                  <a:pt x="22018" y="1028301"/>
                  <a:pt x="5012" y="1056143"/>
                  <a:pt x="975" y="1060180"/>
                </a:cubicBezTo>
                <a:close/>
              </a:path>
            </a:pathLst>
          </a:cu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012870-2D95-ABF9-AFAC-3ADA819CDBA8}"/>
              </a:ext>
            </a:extLst>
          </p:cNvPr>
          <p:cNvSpPr txBox="1"/>
          <p:nvPr/>
        </p:nvSpPr>
        <p:spPr>
          <a:xfrm>
            <a:off x="10976823" y="495969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pic>
        <p:nvPicPr>
          <p:cNvPr id="15" name="Picture 14" descr="\documentclass{article}&#10;\usepackage{amsmath,amssymb}&#10;\usepackage{empheq}&#10;\usepackage{mdframed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pagestyle{empty}&#10;\begin{document}&#10;\begin{mdframed}&#10;$h(x) = \underbrace{f(x)}_{\text{function of interest}} - \underbrace{g(x)}_{\text{easy to compute}}  + \underbrace{{\mathbb{E}}[g(x)]}_{\text{easy to compute}}$\\&#10;\ \\&#10;Distribution for expectations and variances: $U{\sim} [0,1]$\\&#10;$\mathbb{E}[g(x)]$ should be a good approximation for $\mathbb{E}[f(x)]$\\&#10;Special case of $control\ variates$ in Monte Carlo literature&#10;\end{mdframed}&#10;\ \\&#10;Intuition: \\&#10;(i) $\mathbb{E}[h(x)] = \mathbb{E}[f(x)]$\\&#10;(ii) $\mathbb{E}[g(x)]$ is computed analytically\\&#10;(ii) $\mathbb{E}$[$f(x){-}g(x)]$ provides correction to $\mathbb{E}[g(x)]$ and is estimated by sampling\\&#10;\ \\&#10;$\mathbb{E}[f(x)] = \mathbb{E}[h(x)] \approx \biggr{(}\frac{1}{N}\sum_{i{=}1}^N f(x_i) {-} g(x_i)\biggr{)} + \mathbb{E}[g(x)]$&#10;\ \\&#10;\ \\&#10;Variance: $\sigma^2(h(x)) = \sigma^2(f(x)) + \sigma^2(g(x)) -2*Cov(f(x),g(x))$\\&#10;Win if $Cov(f(x),g(x)) &gt; \frac{1}{2} \sigma^2(g(x))$\ \  ($f(x)$, $g(x)$ are strongly correlated)\\&#10;\ \\&#10;Note: variance can {\em increase} if {\em g(x)} is badly chosen!&#10;%\end{mdframed}&#10;\end{document}" title="IguanaTex Bitmap Display">
            <a:extLst>
              <a:ext uri="{FF2B5EF4-FFF2-40B4-BE49-F238E27FC236}">
                <a16:creationId xmlns:a16="http://schemas.microsoft.com/office/drawing/2014/main" id="{104A5927-EE56-01B1-F6BF-C55FFF5BA1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" y="1068548"/>
            <a:ext cx="6898177" cy="541201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6A5C5A3-D145-98AD-5848-B1302E7F023B}"/>
              </a:ext>
            </a:extLst>
          </p:cNvPr>
          <p:cNvSpPr txBox="1"/>
          <p:nvPr/>
        </p:nvSpPr>
        <p:spPr>
          <a:xfrm>
            <a:off x="10685160" y="127490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B3D3EC-E35B-DC7F-FF86-626AA76FE7A1}"/>
              </a:ext>
            </a:extLst>
          </p:cNvPr>
          <p:cNvSpPr txBox="1"/>
          <p:nvPr/>
        </p:nvSpPr>
        <p:spPr>
          <a:xfrm>
            <a:off x="11175205" y="186075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g(x)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221519-A3D3-B645-42EE-6F7FBE1AD9CA}"/>
              </a:ext>
            </a:extLst>
          </p:cNvPr>
          <p:cNvSpPr txBox="1"/>
          <p:nvPr/>
        </p:nvSpPr>
        <p:spPr>
          <a:xfrm>
            <a:off x="8295949" y="49775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5CA883C-CA3A-192F-592A-B455661C83B6}"/>
              </a:ext>
            </a:extLst>
          </p:cNvPr>
          <p:cNvCxnSpPr/>
          <p:nvPr/>
        </p:nvCxnSpPr>
        <p:spPr>
          <a:xfrm flipV="1">
            <a:off x="8492583" y="3856845"/>
            <a:ext cx="2569202" cy="49435"/>
          </a:xfrm>
          <a:prstGeom prst="line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8CD6F0B-08A6-1203-A009-940A6DE7ADBE}"/>
              </a:ext>
            </a:extLst>
          </p:cNvPr>
          <p:cNvSpPr txBox="1"/>
          <p:nvPr/>
        </p:nvSpPr>
        <p:spPr>
          <a:xfrm>
            <a:off x="8382000" y="350293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E[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1E3C1B-FE5F-CBB0-B26B-17C028EF4D38}"/>
              </a:ext>
            </a:extLst>
          </p:cNvPr>
          <p:cNvSpPr txBox="1"/>
          <p:nvPr/>
        </p:nvSpPr>
        <p:spPr>
          <a:xfrm>
            <a:off x="9307024" y="5128969"/>
            <a:ext cx="137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Symbol" panose="05050102010706020507" pitchFamily="18" charset="2"/>
              </a:rPr>
              <a:t>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Symbol" panose="05050102010706020507" pitchFamily="18" charset="2"/>
              </a:rPr>
              <a:t>[0,1]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E917DD2-F9C5-924D-F668-2DA47DCCF1DC}"/>
              </a:ext>
            </a:extLst>
          </p:cNvPr>
          <p:cNvSpPr txBox="1"/>
          <p:nvPr/>
        </p:nvSpPr>
        <p:spPr>
          <a:xfrm>
            <a:off x="11542223" y="489837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x</a:t>
            </a: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8316791A-ECE2-2F8F-E057-DC0329F5B554}"/>
              </a:ext>
            </a:extLst>
          </p:cNvPr>
          <p:cNvSpPr/>
          <p:nvPr/>
        </p:nvSpPr>
        <p:spPr>
          <a:xfrm>
            <a:off x="9919252" y="1262270"/>
            <a:ext cx="983974" cy="2627439"/>
          </a:xfrm>
          <a:custGeom>
            <a:avLst/>
            <a:gdLst>
              <a:gd name="connsiteX0" fmla="*/ 0 w 983974"/>
              <a:gd name="connsiteY0" fmla="*/ 2584173 h 2627439"/>
              <a:gd name="connsiteX1" fmla="*/ 526774 w 983974"/>
              <a:gd name="connsiteY1" fmla="*/ 2276060 h 2627439"/>
              <a:gd name="connsiteX2" fmla="*/ 983974 w 983974"/>
              <a:gd name="connsiteY2" fmla="*/ 0 h 262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974" h="2627439">
                <a:moveTo>
                  <a:pt x="0" y="2584173"/>
                </a:moveTo>
                <a:cubicBezTo>
                  <a:pt x="181389" y="2645464"/>
                  <a:pt x="362778" y="2706755"/>
                  <a:pt x="526774" y="2276060"/>
                </a:cubicBezTo>
                <a:cubicBezTo>
                  <a:pt x="690770" y="1845365"/>
                  <a:pt x="837372" y="922682"/>
                  <a:pt x="983974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94C00206-D7AE-8DBE-1257-1AB32EB7E7DC}"/>
              </a:ext>
            </a:extLst>
          </p:cNvPr>
          <p:cNvSpPr/>
          <p:nvPr/>
        </p:nvSpPr>
        <p:spPr>
          <a:xfrm>
            <a:off x="8398565" y="2991678"/>
            <a:ext cx="1510748" cy="884583"/>
          </a:xfrm>
          <a:custGeom>
            <a:avLst/>
            <a:gdLst>
              <a:gd name="connsiteX0" fmla="*/ 1510748 w 1510748"/>
              <a:gd name="connsiteY0" fmla="*/ 884583 h 884583"/>
              <a:gd name="connsiteX1" fmla="*/ 904461 w 1510748"/>
              <a:gd name="connsiteY1" fmla="*/ 725557 h 884583"/>
              <a:gd name="connsiteX2" fmla="*/ 0 w 1510748"/>
              <a:gd name="connsiteY2" fmla="*/ 0 h 88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48" h="884583">
                <a:moveTo>
                  <a:pt x="1510748" y="884583"/>
                </a:moveTo>
                <a:cubicBezTo>
                  <a:pt x="1333500" y="878785"/>
                  <a:pt x="1156252" y="872987"/>
                  <a:pt x="904461" y="725557"/>
                </a:cubicBezTo>
                <a:cubicBezTo>
                  <a:pt x="652670" y="578126"/>
                  <a:pt x="326335" y="289063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BFAA33C-D2D6-11B2-E907-1FD5269241A5}"/>
              </a:ext>
            </a:extLst>
          </p:cNvPr>
          <p:cNvSpPr txBox="1"/>
          <p:nvPr/>
        </p:nvSpPr>
        <p:spPr>
          <a:xfrm>
            <a:off x="8802895" y="5832725"/>
            <a:ext cx="248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g(x)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a baseline for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</a:t>
            </a:r>
          </a:p>
        </p:txBody>
      </p:sp>
      <p:pic>
        <p:nvPicPr>
          <p:cNvPr id="320" name="Picture 319" descr="\documentclass{article}&#10;\usepackage{amsmath}&#10;\usepackage[dvipsnames]{xcolor}&#10;\pagestyle{empty}&#10;\begin{document}&#10;&#10;\textcolor{PineGreen}{$(f(x) {-} \text{E}[f(x)])^2$}&#10;&#10;\end{document}" title="IguanaTex Bitmap Display">
            <a:extLst>
              <a:ext uri="{FF2B5EF4-FFF2-40B4-BE49-F238E27FC236}">
                <a16:creationId xmlns:a16="http://schemas.microsoft.com/office/drawing/2014/main" id="{33B21C8D-F67D-AE5C-6DF9-CDE0C4304EA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869" y="2733527"/>
            <a:ext cx="1575701" cy="2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8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1" grpId="0" animBg="1"/>
      <p:bldP spid="43" grpId="0" animBg="1"/>
      <p:bldP spid="45" grpId="0" animBg="1"/>
      <p:bldP spid="46" grpId="0" animBg="1"/>
      <p:bldP spid="50" grpId="0"/>
      <p:bldP spid="102" grpId="0"/>
      <p:bldP spid="229" grpId="0" animBg="1"/>
      <p:bldP spid="229" grpId="1" animBg="1"/>
      <p:bldP spid="230" grpId="0" animBg="1"/>
      <p:bldP spid="23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FBEFA4D-851C-0F97-B24B-8BCDB97A2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ontent Placeholder 8">
            <a:extLst>
              <a:ext uri="{FF2B5EF4-FFF2-40B4-BE49-F238E27FC236}">
                <a16:creationId xmlns:a16="http://schemas.microsoft.com/office/drawing/2014/main" id="{83B79374-441B-3057-E2AD-468F3F4B1B42}"/>
              </a:ext>
            </a:extLst>
          </p:cNvPr>
          <p:cNvSpPr txBox="1">
            <a:spLocks/>
          </p:cNvSpPr>
          <p:nvPr/>
        </p:nvSpPr>
        <p:spPr>
          <a:xfrm>
            <a:off x="570569" y="1373333"/>
            <a:ext cx="7924620" cy="1243781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1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56082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5608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375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5" name="Title 1">
            <a:extLst>
              <a:ext uri="{FF2B5EF4-FFF2-40B4-BE49-F238E27FC236}">
                <a16:creationId xmlns:a16="http://schemas.microsoft.com/office/drawing/2014/main" id="{C006FF1A-1666-F286-02F0-A1171A2A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" y="26669"/>
            <a:ext cx="11603736" cy="901084"/>
          </a:xfrm>
        </p:spPr>
        <p:txBody>
          <a:bodyPr>
            <a:normAutofit/>
          </a:bodyPr>
          <a:lstStyle/>
          <a:p>
            <a:r>
              <a:rPr lang="en-US" dirty="0"/>
              <a:t>Optimal baseline</a:t>
            </a:r>
            <a:endParaRPr lang="en-US" sz="4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5E6011-0846-A5E4-41B9-CB630918CD9B}"/>
              </a:ext>
            </a:extLst>
          </p:cNvPr>
          <p:cNvCxnSpPr/>
          <p:nvPr/>
        </p:nvCxnSpPr>
        <p:spPr>
          <a:xfrm flipH="1" flipV="1">
            <a:off x="8384455" y="1897888"/>
            <a:ext cx="64421" cy="3031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139E1D-24CF-4C06-EB88-F6819DCE3F02}"/>
              </a:ext>
            </a:extLst>
          </p:cNvPr>
          <p:cNvCxnSpPr>
            <a:cxnSpLocks/>
          </p:cNvCxnSpPr>
          <p:nvPr/>
        </p:nvCxnSpPr>
        <p:spPr>
          <a:xfrm flipV="1">
            <a:off x="8448876" y="4898377"/>
            <a:ext cx="3172555" cy="3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364D349-C584-04A6-D571-F1188763914D}"/>
              </a:ext>
            </a:extLst>
          </p:cNvPr>
          <p:cNvSpPr/>
          <p:nvPr/>
        </p:nvSpPr>
        <p:spPr>
          <a:xfrm>
            <a:off x="8442960" y="1930400"/>
            <a:ext cx="2733040" cy="2479040"/>
          </a:xfrm>
          <a:custGeom>
            <a:avLst/>
            <a:gdLst>
              <a:gd name="connsiteX0" fmla="*/ 0 w 2733040"/>
              <a:gd name="connsiteY0" fmla="*/ 2479040 h 2479040"/>
              <a:gd name="connsiteX1" fmla="*/ 812800 w 2733040"/>
              <a:gd name="connsiteY1" fmla="*/ 2316480 h 2479040"/>
              <a:gd name="connsiteX2" fmla="*/ 1717040 w 2733040"/>
              <a:gd name="connsiteY2" fmla="*/ 1717040 h 2479040"/>
              <a:gd name="connsiteX3" fmla="*/ 2448560 w 2733040"/>
              <a:gd name="connsiteY3" fmla="*/ 670560 h 2479040"/>
              <a:gd name="connsiteX4" fmla="*/ 2733040 w 2733040"/>
              <a:gd name="connsiteY4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3040" h="2479040">
                <a:moveTo>
                  <a:pt x="0" y="2479040"/>
                </a:moveTo>
                <a:cubicBezTo>
                  <a:pt x="263313" y="2461260"/>
                  <a:pt x="526627" y="2443480"/>
                  <a:pt x="812800" y="2316480"/>
                </a:cubicBezTo>
                <a:cubicBezTo>
                  <a:pt x="1098973" y="2189480"/>
                  <a:pt x="1444413" y="1991360"/>
                  <a:pt x="1717040" y="1717040"/>
                </a:cubicBezTo>
                <a:cubicBezTo>
                  <a:pt x="1989667" y="1442720"/>
                  <a:pt x="2279227" y="956733"/>
                  <a:pt x="2448560" y="670560"/>
                </a:cubicBezTo>
                <a:cubicBezTo>
                  <a:pt x="2617893" y="384387"/>
                  <a:pt x="2675466" y="192193"/>
                  <a:pt x="2733040" y="0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5DE7B67-EB44-DEEE-2D69-E6545246E32D}"/>
              </a:ext>
            </a:extLst>
          </p:cNvPr>
          <p:cNvSpPr/>
          <p:nvPr/>
        </p:nvSpPr>
        <p:spPr>
          <a:xfrm>
            <a:off x="8453120" y="1717040"/>
            <a:ext cx="2550160" cy="2875280"/>
          </a:xfrm>
          <a:custGeom>
            <a:avLst/>
            <a:gdLst>
              <a:gd name="connsiteX0" fmla="*/ 0 w 2550160"/>
              <a:gd name="connsiteY0" fmla="*/ 2875280 h 2875280"/>
              <a:gd name="connsiteX1" fmla="*/ 467360 w 2550160"/>
              <a:gd name="connsiteY1" fmla="*/ 2580640 h 2875280"/>
              <a:gd name="connsiteX2" fmla="*/ 1798320 w 2550160"/>
              <a:gd name="connsiteY2" fmla="*/ 2001520 h 2875280"/>
              <a:gd name="connsiteX3" fmla="*/ 2377440 w 2550160"/>
              <a:gd name="connsiteY3" fmla="*/ 792480 h 2875280"/>
              <a:gd name="connsiteX4" fmla="*/ 2550160 w 2550160"/>
              <a:gd name="connsiteY4" fmla="*/ 0 h 287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160" h="2875280">
                <a:moveTo>
                  <a:pt x="0" y="2875280"/>
                </a:moveTo>
                <a:cubicBezTo>
                  <a:pt x="83820" y="2800773"/>
                  <a:pt x="167640" y="2726267"/>
                  <a:pt x="467360" y="2580640"/>
                </a:cubicBezTo>
                <a:cubicBezTo>
                  <a:pt x="767080" y="2435013"/>
                  <a:pt x="1479973" y="2299547"/>
                  <a:pt x="1798320" y="2001520"/>
                </a:cubicBezTo>
                <a:cubicBezTo>
                  <a:pt x="2116667" y="1703493"/>
                  <a:pt x="2252133" y="1126067"/>
                  <a:pt x="2377440" y="792480"/>
                </a:cubicBezTo>
                <a:cubicBezTo>
                  <a:pt x="2502747" y="458893"/>
                  <a:pt x="2526453" y="229446"/>
                  <a:pt x="255016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762291-835D-1365-D9A7-A76B7AAC62A3}"/>
              </a:ext>
            </a:extLst>
          </p:cNvPr>
          <p:cNvCxnSpPr>
            <a:cxnSpLocks/>
          </p:cNvCxnSpPr>
          <p:nvPr/>
        </p:nvCxnSpPr>
        <p:spPr>
          <a:xfrm flipH="1" flipV="1">
            <a:off x="11003280" y="1945011"/>
            <a:ext cx="71120" cy="2967977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48ECAC1-E4D2-AEC3-3560-8FF5F0B253EF}"/>
              </a:ext>
            </a:extLst>
          </p:cNvPr>
          <p:cNvSpPr txBox="1"/>
          <p:nvPr/>
        </p:nvSpPr>
        <p:spPr>
          <a:xfrm>
            <a:off x="10976823" y="495969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pic>
        <p:nvPicPr>
          <p:cNvPr id="11" name="Picture 10" descr="\documentclass{article}&#10;\usepackage{amsmath,amssymb}&#10;\usepackage{empheq}&#10;\usepackage{mdframed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pagestyle{empty}&#10;\begin{document}&#10;\begin{mdframed}&#10;$h(x) = \underbrace{f(x)}_{\text{function of interest}} - \underbrace{g(x)}_{\text{easy to compute}}  + \underbrace{{\mathbb{E}}[g(x)]}_{\text{easy to compute}}$\\&#10;\ \\&#10;Variance: $\sigma^2(h(x)) = \sigma^2(f(x)) + \sigma^2(g(x)) -2*Cov(f(x),g(x))$&#10;\end{mdframed}&#10;&#10;\noindent&#10;Optimal baseline: $g(x)$ that minimizes variance $\sigma^2(h(x))$\\ &#10;\hspace*{0.05in}And is easy to compute, and whose expectation can be computed analytically!&#10;\ \\&#10;\ \\&#10;\noindent&#10;Hard to solve in general but we may be able to find optimal baseline in a set of parameterized functions $g(x;\phi)$: baselines in RL&#10;\end{document}" title="IguanaTex Bitmap Display">
            <a:extLst>
              <a:ext uri="{FF2B5EF4-FFF2-40B4-BE49-F238E27FC236}">
                <a16:creationId xmlns:a16="http://schemas.microsoft.com/office/drawing/2014/main" id="{805F80A4-3E8D-73EC-E475-102FDB233E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9" y="1835677"/>
            <a:ext cx="6898181" cy="282309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4CA677-B96F-AF4B-916B-875BC740BB9B}"/>
              </a:ext>
            </a:extLst>
          </p:cNvPr>
          <p:cNvSpPr txBox="1"/>
          <p:nvPr/>
        </p:nvSpPr>
        <p:spPr>
          <a:xfrm>
            <a:off x="10685160" y="127490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B150E8-8276-18DA-0FA3-ACDBBB5A49FB}"/>
              </a:ext>
            </a:extLst>
          </p:cNvPr>
          <p:cNvSpPr txBox="1"/>
          <p:nvPr/>
        </p:nvSpPr>
        <p:spPr>
          <a:xfrm>
            <a:off x="11175205" y="186075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g(x)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499781-3D5A-EDE2-5095-4958412EBE9A}"/>
              </a:ext>
            </a:extLst>
          </p:cNvPr>
          <p:cNvSpPr txBox="1"/>
          <p:nvPr/>
        </p:nvSpPr>
        <p:spPr>
          <a:xfrm>
            <a:off x="8295949" y="49775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5F75BFD-1165-98AF-887B-E3D5048B9D96}"/>
              </a:ext>
            </a:extLst>
          </p:cNvPr>
          <p:cNvCxnSpPr/>
          <p:nvPr/>
        </p:nvCxnSpPr>
        <p:spPr>
          <a:xfrm flipV="1">
            <a:off x="8469638" y="3461412"/>
            <a:ext cx="2569202" cy="49435"/>
          </a:xfrm>
          <a:prstGeom prst="line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4E4BF66-2E58-B198-D49E-55FCE5D202A0}"/>
              </a:ext>
            </a:extLst>
          </p:cNvPr>
          <p:cNvSpPr txBox="1"/>
          <p:nvPr/>
        </p:nvSpPr>
        <p:spPr>
          <a:xfrm>
            <a:off x="8351520" y="312900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E[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g(x)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F74A4F7-1864-E5E4-B228-1C69541938DF}"/>
              </a:ext>
            </a:extLst>
          </p:cNvPr>
          <p:cNvSpPr txBox="1"/>
          <p:nvPr/>
        </p:nvSpPr>
        <p:spPr>
          <a:xfrm>
            <a:off x="9307024" y="5128969"/>
            <a:ext cx="137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Symbol" panose="05050102010706020507" pitchFamily="18" charset="2"/>
              </a:rPr>
              <a:t>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Symbol" panose="05050102010706020507" pitchFamily="18" charset="2"/>
              </a:rPr>
              <a:t>[0,1]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2A7478F-1C18-9A3B-84E9-F80D571A35B9}"/>
              </a:ext>
            </a:extLst>
          </p:cNvPr>
          <p:cNvSpPr txBox="1"/>
          <p:nvPr/>
        </p:nvSpPr>
        <p:spPr>
          <a:xfrm>
            <a:off x="11542223" y="489837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x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18F3DFB1-0E20-0BFF-FEC2-51BBD1B6566E}"/>
              </a:ext>
            </a:extLst>
          </p:cNvPr>
          <p:cNvSpPr txBox="1"/>
          <p:nvPr/>
        </p:nvSpPr>
        <p:spPr>
          <a:xfrm>
            <a:off x="8802895" y="5832725"/>
            <a:ext cx="248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g(x)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a baseline for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330598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179E-F8AE-E7C7-32B1-B94ADFFB4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4C34-3AF2-43C6-76FB-6FB984E7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72" y="2767216"/>
            <a:ext cx="11360800" cy="1122400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Baselines</a:t>
            </a:r>
            <a:br>
              <a:rPr lang="en-US" dirty="0"/>
            </a:br>
            <a:r>
              <a:rPr lang="en-US" dirty="0"/>
              <a:t>in </a:t>
            </a:r>
            <a:br>
              <a:rPr lang="en-US" dirty="0"/>
            </a:br>
            <a:r>
              <a:rPr lang="en-US" dirty="0"/>
              <a:t>Policy-gradient Computation</a:t>
            </a:r>
          </a:p>
        </p:txBody>
      </p:sp>
    </p:spTree>
    <p:extLst>
      <p:ext uri="{BB962C8B-B14F-4D97-AF65-F5344CB8AC3E}">
        <p14:creationId xmlns:p14="http://schemas.microsoft.com/office/powerpoint/2010/main" val="25745427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1.6797"/>
  <p:tag name="ORIGINALWIDTH" val="3673.041"/>
  <p:tag name="OUTPUTTYPE" val="PNG"/>
  <p:tag name="IGUANATEXVERSION" val="160"/>
  <p:tag name="LATEXADDIN" val="\documentclass{article}&#10;\usepackage{amsmath}&#10;\usepackage{mathtools}&#10;\pagestyle{empty}&#10;\begin{document}&#10;&#10;\[\hat{A}_{FE}(f;N) = (b-a)*\underbrace{\frac{1}{N}\sum_{i{=}0}^{N{-}1} f(x_i)}_{average~of~f(x_i)~values} \ \text{where}\ x_i = a{+} \frac{b-a}{N}*i \] &#10;\end{document}&#10;&#10;"/>
  <p:tag name="IGUANATEXSIZE" val="28"/>
  <p:tag name="IGUANATEXCURSOR" val="25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4.897"/>
  <p:tag name="ORIGINALWIDTH" val="4294.713"/>
  <p:tag name="OUTPUTTYPE" val="PNG"/>
  <p:tag name="IGUANATEXVERSION" val="160"/>
  <p:tag name="LATEXADDIN" val="\documentclass{article}&#10;\usepackage{amsmath,amssymb}&#10;\usepackage{empheq}&#10;\usepackage{mdframed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pagestyle{empty}&#10;\begin{document}&#10;\begin{mdframed}&#10;$h(x) = \underbrace{f(x)}_{\text{function of interest}} - \underbrace{g(x)}_{\text{easy to compute}}  + \underbrace{{\mathbb{E}}[g(x)]}_{\text{easy to compute}}$\\&#10;\ \\&#10;Distribution for expectations and variances: $U{\sim} [0,1]$\\&#10;$\mathbb{E}[g(x)]$ should be a good approximation for $\mathbb{E}[f(x)]$\\&#10;Special case of $control\ variates$ in Monte Carlo literature&#10;\end{mdframed}&#10;\ \\&#10;Intuition: \\&#10;(i) $\mathbb{E}[h(x)] = \mathbb{E}[f(x)]$\\&#10;(ii) $\mathbb{E}[g(x)]$ is computed analytically\\&#10;(ii) $\mathbb{E}$[$f(x){-}g(x)]$ provides correction to $\mathbb{E}[g(x)]$ and is estimated by sampling\\&#10;\ \\&#10;$\mathbb{E}[f(x)] = \mathbb{E}[h(x)] \approx \biggr{(}\frac{1}{N}\sum_{i{=}1}^N f(x_i) {-} g(x_i)\biggr{)} + \mathbb{E}[g(x)]$&#10;\ \\&#10;\ \\&#10;Variance: $\sigma^2(h(x)) = \sigma^2(f(x)) + \sigma^2(g(x)) -2*Cov(f(x),g(x))$\\&#10;Win if $Cov(f(x),g(x)) &gt; \frac{1}{2} \sigma^2(g(x))$\ \  ($f(x)$, $g(x)$ are strongly correlated)\\&#10;\ \\&#10;Note: variance can {\em increase} if {\em g(x)} is badly chosen!&#10;%\end{mdframed}&#10;\end{document}"/>
  <p:tag name="IGUANATEXSIZE" val="11"/>
  <p:tag name="IGUANATEXCURSOR" val="90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865.3918"/>
  <p:tag name="OUTPUTTYPE" val="PNG"/>
  <p:tag name="IGUANATEXVERSION" val="160"/>
  <p:tag name="LATEXADDIN" val="\documentclass{article}&#10;\usepackage{amsmath}&#10;\usepackage[dvipsnames]{xcolor}&#10;\pagestyle{empty}&#10;\begin{document}&#10;&#10;\textcolor{PineGreen}{$(f(x) {-} \text{E}[f(x)])^2$}&#10;&#10;\end{document}"/>
  <p:tag name="IGUANATEXSIZE" val="11"/>
  <p:tag name="IGUANATEXCURSOR" val="129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3.566"/>
  <p:tag name="ORIGINALWIDTH" val="4294.713"/>
  <p:tag name="OUTPUTTYPE" val="PNG"/>
  <p:tag name="IGUANATEXVERSION" val="160"/>
  <p:tag name="LATEXADDIN" val="\documentclass{article}&#10;\usepackage{amsmath,amssymb}&#10;\usepackage{empheq}&#10;\usepackage{mdframed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pagestyle{empty}&#10;\begin{document}&#10;\begin{mdframed}&#10;$h(x) = \underbrace{f(x)}_{\text{function of interest}} - \underbrace{g(x)}_{\text{easy to compute}}  + \underbrace{{\mathbb{E}}[g(x)]}_{\text{easy to compute}}$\\&#10;\ \\&#10;Variance: $\sigma^2(h(x)) = \sigma^2(f(x)) + \sigma^2(g(x)) -2*Cov(f(x),g(x))$&#10;\end{mdframed}&#10;&#10;\noindent&#10;Optimal baseline: $g(x)$ that minimizes variance $\sigma^2(h(x))$\\ &#10;\hspace*{0.05in}And is easy to compute, and whose expectation can be computed analytically!&#10;\ \\&#10;\ \\&#10;\noindent&#10;Hard to solve in general but we may be able to find optimal baseline in a set of parameterized functions $g(x;\phi)$: baselines in RL&#10;\end{document}"/>
  <p:tag name="IGUANATEXSIZE" val="11"/>
  <p:tag name="IGUANATEXCURSOR" val="5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7.7015"/>
  <p:tag name="ORIGINALWIDTH" val="2101.237"/>
  <p:tag name="OUTPUTTYPE" val="PNG"/>
  <p:tag name="IGUANATEXVERSION" val="160"/>
  <p:tag name="LATEXADDIN" val="\documentclass{article}&#10;\usepackage{amsmath}&#10;\pagestyle{empty}&#10;\begin{document}&#10;\begin{align*}&#10;V(S0) &amp;= \boxed{p0{*}(r0 + (p1{*}r1 + p2{*}r2))}\\&#10;&amp;= p0{*}r0 + p0{*}p1{*}r1 + p0{*}p2{*}r2&#10;\end{align*}&#10;\end{document}"/>
  <p:tag name="IGUANATEXSIZE" val="24"/>
  <p:tag name="IGUANATEXCURSOR" val="143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2.583"/>
  <p:tag name="ORIGINALWIDTH" val="4461.942"/>
  <p:tag name="OUTPUTTYPE" val="PNG"/>
  <p:tag name="IGUANATEXVERSION" val="160"/>
  <p:tag name="LATEXADDIN" val="\documentclass{article}&#10;\usepackage{amsmath}&#10;\pagestyle{empty}&#10;\begin{document}&#10;&#10;\begin{align*}&#10;V(S0) &amp;= \boxed{p0{*}p1{*}(r0{+}r1) + p0{*}p2{*}(r0{+}r2)}\\&#10;&amp;= p0{*}p1{*}r0 + p0{*}p1{*}r1 + p0{*}p2{*}r0 + p0{*}p2{*}r2 \\&#10;&amp;= p0{*}r0{*}\underbrace{(p1{+}p2)}_{=1} + p0{*}p1{*}r1 + p0{*}p2{*}r2\\&#10;&amp;= p0{*}r0 + p0{*}p1{*}r1 + p0{*}p2{*}r2\\&#10;\nabla_{\theta} V(S0) &amp;= p0{*}p1{*}\underbrace{(\nabla_{\theta}\log (p0*p1))}_{\nabla_{\theta}log \pi^{\theta}(\tau_1)}*\underbrace{(r0{+}r1)}_{R(\tau_1)} + p0{*}p2{*}\underbrace{(\nabla_{\theta}\log (p0*p2))}_{\nabla_{\theta}log \pi^{\theta}(\tau_2)}*\underbrace{(r0{+}r2)}_{R(\tau_2)}&#10;\end{align*}&#10;\end{document}"/>
  <p:tag name="IGUANATEXSIZE" val="24"/>
  <p:tag name="IGUANATEXCURSOR" val="600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1.83"/>
  <p:tag name="ORIGINALWIDTH" val="4222.722"/>
  <p:tag name="OUTPUTTYPE" val="PNG"/>
  <p:tag name="IGUANATEXVERSION" val="160"/>
  <p:tag name="LATEXADDIN" val="\documentclass{article}&#10;\usepackage{amsmath,mathtools,amssymb}&#10;\pagestyle{empty}&#10;\begin{document}&#10;&#10;\begin{align*} &#10;\mathbb{P}(\tau) &amp;= p1*p2*p3\\&#10;\frac{d}{d{\theta}} (\mathbb{P}(\tau))&#10;&amp;= \frac{d p1}{d{\theta}}{*}p2{*}p3 + p1{*}\frac{d p2}{d{\theta}}{*}p3 + p1{*}p2{*}\frac{d p3}{d{\theta}}\\&#10;&amp;= \underbrace{p1{*}\frac{d~ \log p1}{d{\theta}}}_{\rm Log- derivative\  trick}p2{*}p3 + p1{*}p2{*}\frac{d~ \log p2}{d{\theta}}{*}p3 + p1{*}p2{*}p3{*}\frac{d~ \log p3}{d{\theta}}\\&#10;&amp;= p1{*}p2{*}p3{*}\sum_{i=1}^{3} \frac{d~ \log pi}{d\theta} = \mathbb{P}(\tau){*}\sum_{i=1}^{3} \frac{d~ \log pi}{d\theta}&#10;\end{align*}&#10;&#10;\end{document}"/>
  <p:tag name="IGUANATEXSIZE" val="11"/>
  <p:tag name="IGUANATEXCURSOR" val="329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3288"/>
  <p:tag name="ORIGINALWIDTH" val="960.2275"/>
  <p:tag name="OUTPUTTYPE" val="PNG"/>
  <p:tag name="IGUANATEXVERSION" val="160"/>
  <p:tag name="LATEXADDIN" val="\documentclass{article}&#10;\usepackage{amsmath,amssymb,tcolorbox}&#10;\pagestyle{empty}&#10;\definecolor{lightgray}{gray}{0.75}&#10;&#10;\newcommand{\resheading}[1]{{\small \colorbox{lightgray}{\begin{minipage}{0.975\textwidth}{\textbf{#1 \vphantom{p\^{E}}}}\end{minipage}}}} &#10;&#10;\begin{document}&#10;\begin{tcolorbox}&#10;[width=\linewidth, sharp corners=all, colback=white!95!black]&#10;\begin{align*}&#10;\mathbb{P}(\tau) &amp;= \prod_{i{=}0}^{T{-}1} \pi^{\theta}(A_i|S_i)*P(S_i,A_i,S_{i{+}1}) = \prod_{i{=}0}^{T{-}1} \pi^{\theta}(A_i|S_i)* \underbrace{\prod_{i{=}0}^{T{-}1}P(S_i,A_i,S_{i{+}1})}_{Independent\ of\ {\theta}}\\&#10;\nabla_{\theta}\mathbb{P}(\tau) &amp;= \prod_{i{=}0}^{T{-}1} \pi^{\theta}(A_i|S_i)* \prod_{i{=}0}^{T{-}1}P(S_i,A_i,S_{i{+}1}) \sum_{i{=}0}^{T{-}1} \nabla_{\underline{\theta}}\ \log\pi_{\theta}(A_i|S_i) = \mathbb{P}(\tau)\sum_{i{=}0}^{T{-}1} \underbrace{\nabla_{\underline{\theta}}\ \log \pi_{\theta}(A_i|S_i)}_{\rm Fisher\ scores} = \overbrace{\mathbb{P}(\tau)}\overbrace{\nabla_{\theta}\log\ \pi^{\theta}(\tau)}{}&#10;\end{align*}&#10;\end{tcolorbox}&#10;\end{document}"/>
  <p:tag name="IGUANATEXSIZE" val="11"/>
  <p:tag name="IGUANATEXCURSOR" val="945"/>
  <p:tag name="TRANSPARENCY" val="True"/>
  <p:tag name="LATEXENGINEID" val="0"/>
  <p:tag name="TEMPFOLDER" val="c:\Users\kkp292\temp\"/>
  <p:tag name="LATEXFORMHEIGHT" val="361"/>
  <p:tag name="LATEXFORMWIDTH" val="443.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307.837"/>
  <p:tag name="OUTPUTTYPE" val="PNG"/>
  <p:tag name="IGUANATEXVERSION" val="160"/>
  <p:tag name="LATEXADDIN" val="\documentclass{article}&#10;\usepackage{amsmath}&#10;\pagestyle{empty}&#10;\begin{document}&#10;&#10;$\pi^{\theta}(\tau) = \prod_{i{=}0}^{T{-}1} \pi^{\theta}(A_i|S_i)$&#10;&#10;\end{document}"/>
  <p:tag name="IGUANATEXSIZE" val="11"/>
  <p:tag name="IGUANATEXCURSOR" val="86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380.2025"/>
  <p:tag name="OUTPUTTYPE" val="PNG"/>
  <p:tag name="IGUANATEXVERSION" val="160"/>
  <p:tag name="LATEXADDIN" val="\documentclass{article}&#10;\usepackage{amsmath}&#10;\pagestyle{empty}&#10;\begin{document}&#10;&#10;$V^{\theta}(S0)$&#10;&#10;\end{document}"/>
  <p:tag name="IGUANATEXSIZE" val="11"/>
  <p:tag name="IGUANATEXCURSOR" val="97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0.4162"/>
  <p:tag name="ORIGINALWIDTH" val="1940.757"/>
  <p:tag name="OUTPUTTYPE" val="PNG"/>
  <p:tag name="IGUANATEXVERSION" val="160"/>
  <p:tag name="LATEXADDIN" val="\documentclass{article}&#10;\usepackage{amsmath,amssymb}&#10;\usepackage{mdframed}&#10;\usepackage{xcolor}&#10;\pagestyle{empty}&#10;\begin{document}&#10;&#10;\begin{align*}&#10;V^{\theta}(S0) &amp;= \underset{\tau\sim \pi^{\theta}}{\mathbb{E}}[R(\tau)]\\&#10;\nabla_{\theta}V^{\theta}(S0) &amp;=  \underset{\tau\sim \pi^{\theta}}{\mathbb{E}}[R(\tau)\nabla_{\theta}\log \pi^{\theta}(\tau)]\\&#10;\theta &amp;= \theta +\eta \nabla_{\theta}V^{\theta}(S0)&#10;\end{align*}&#10;\end{document}"/>
  <p:tag name="IGUANATEXSIZE" val="11"/>
  <p:tag name="IGUANATEXCURSOR" val="205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1.6797"/>
  <p:tag name="ORIGINALWIDTH" val="3496.813"/>
  <p:tag name="OUTPUTTYPE" val="PNG"/>
  <p:tag name="IGUANATEXVERSION" val="160"/>
  <p:tag name="LATEXADDIN" val="\documentclass{article}&#10;\usepackage{amsmath}&#10;\usepackage{mathtools}&#10;\pagestyle{empty}&#10;\begin{document}&#10;&#10;\[\hat{A}_{MC}(f;N) = (b-a)*\underbrace{\frac{1}{N}\sum_{i{=}0}^{N{-}1} f(X_i)}_{average~of~f(X_i)~values} \ \text{where}\ X_i\sim U(a,b)\] &#10;\end{document}&#10;&#10;"/>
  <p:tag name="IGUANATEXSIZE" val="28"/>
  <p:tag name="IGUANATEXCURSOR" val="110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6.4454"/>
  <p:tag name="ORIGINALWIDTH" val="2850.394"/>
  <p:tag name="OUTPUTTYPE" val="PNG"/>
  <p:tag name="IGUANATEXVERSION" val="160"/>
  <p:tag name="LATEXADDIN" val="\documentclass{article}&#10;\usepackage{amsmath,amssymb}&#10;\pagestyle{empty}&#10;\begin{document}&#10;&#10;\noindent&#10;$\nabla_{\theta}V^{\theta}(S0) \approx \frac{1}{|M|} \sum_{e\in M\sim \pi^{\theta}}\biggr(R(e)\nabla_{\theta}\log \pi^{\theta}(e)\biggr)$\\&#10;\noindent&#10;$M:$ multiset of episodes (realizations of trajectories)&#10;\end{document}"/>
  <p:tag name="IGUANATEXSIZE" val="11"/>
  <p:tag name="IGUANATEXCURSOR" val="305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6.6555"/>
  <p:tag name="ORIGINALWIDTH" val="2923.135"/>
  <p:tag name="OUTPUTTYPE" val="PNG"/>
  <p:tag name="IGUANATEXVERSION" val="160"/>
  <p:tag name="LATEXADDIN" val="\documentclass{article}&#10;\usepackage{amsmath,amssymb}&#10;\pagestyle{empty}&#10;\begin{document}&#10;&#10;&#10;\begin{align*}&#10;&amp;\nabla_{\theta}V^{\theta}(S0) \approx \frac{1}{|M|} \sum_{e\in M\sim \pi^{\theta}}\biggr(R(e)\nabla_{\theta}\log \pi^{\theta}(e)\biggr)\\&#10;&amp;\text{Update to gradient from episode\ } e \propto R(e)\nabla_{\theta}\log \pi^{\theta}(e)\\&#10;&amp;\theta = \theta +\eta \nabla_{\theta}V^{\theta}(S0)&#10;\end{align*}&#10;\end{document}"/>
  <p:tag name="IGUANATEXSIZE" val="11"/>
  <p:tag name="IGUANATEXCURSOR" val="296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7.6415"/>
  <p:tag name="ORIGINALWIDTH" val="4283.464"/>
  <p:tag name="OUTPUTTYPE" val="PNG"/>
  <p:tag name="IGUANATEXVERSION" val="160"/>
  <p:tag name="LATEXADDIN" val="\documentclass{article}&#10;\usepackage{amsmath}&#10;\pagestyle{empty}&#10;\begin{document}&#10;&#10;\noindent&#10;Proof: Assume $\theta$ is scalar; the proof for vector $\theta$ applies the proof below dimension by dimension.&#10;&#10;Suppose $R(e) {&gt;} 0$. If $\nabla_{\theta}\log \pi^{\theta}(e) {&gt;} 0$, then $\nabla_{\theta}V^{\theta}(S0)$ increases so $\theta$ increases. Therefore $\log \pi^{\theta}(e)$ increases. Since $\log$ is monotonic, this means  $\pi^{\theta}(e)$ increases. The argument for $\nabla_{\theta}\log \pi^{\theta}(e) {&lt;} 0$ is similar.&#10;&#10;The proof for $R(e) {&lt;} 0$ is similar.&#10;\end{document}"/>
  <p:tag name="IGUANATEXSIZE" val="20"/>
  <p:tag name="IGUANATEXCURSOR" val="529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6.6555"/>
  <p:tag name="ORIGINALWIDTH" val="2923.135"/>
  <p:tag name="OUTPUTTYPE" val="PNG"/>
  <p:tag name="IGUANATEXVERSION" val="160"/>
  <p:tag name="LATEXADDIN" val="\documentclass{article}&#10;\usepackage{amsmath,amssymb}&#10;\pagestyle{empty}&#10;\begin{document}&#10;&#10;&#10;\begin{align*}&#10;&amp;\nabla_{\theta}V^{\theta}(S0) \approx \frac{1}{|M|} \sum_{e\in M\sim \pi^{\theta}}\biggr(R(e)\nabla_{\theta}\log \pi^{\theta}(e)\biggr)\\&#10;&amp;\text{Update to gradient from episode\ } e \propto R(e)\nabla_{\theta}\log \pi^{\theta}(e)\\&#10;&amp;\theta = \theta +\eta \nabla_{\theta}V^{\theta}(S0)&#10;\end{align*}&#10;\end{document}"/>
  <p:tag name="IGUANATEXSIZE" val="11"/>
  <p:tag name="IGUANATEXCURSOR" val="296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6.6555"/>
  <p:tag name="ORIGINALWIDTH" val="2923.135"/>
  <p:tag name="OUTPUTTYPE" val="PNG"/>
  <p:tag name="IGUANATEXVERSION" val="160"/>
  <p:tag name="LATEXADDIN" val="\documentclass{article}&#10;\usepackage{amsmath,amssymb}&#10;\pagestyle{empty}&#10;\begin{document}&#10;&#10;&#10;\begin{align*}&#10;&amp;\nabla_{\theta}V^{\theta}(S0) \approx \frac{1}{|M|} \sum_{e\in M\sim \pi^{\theta}}\biggr(R(e)\nabla_{\theta}\log \pi^{\theta}(e)\biggr)\\&#10;&amp;\text{Update to gradient from episode\ } e \propto R(e)\nabla_{\theta}\log \pi^{\theta}(e)\\&#10;&amp;\theta = \theta +\eta \nabla_{\theta}V^{\theta}(S0)&#10;\end{align*}&#10;\end{document}"/>
  <p:tag name="IGUANATEXSIZE" val="11"/>
  <p:tag name="IGUANATEXCURSOR" val="296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8.403"/>
  <p:tag name="ORIGINALWIDTH" val="4601.425"/>
  <p:tag name="OUTPUTTYPE" val="PNG"/>
  <p:tag name="IGUANATEXVERSION" val="160"/>
  <p:tag name="LATEXADDIN" val="&#10;\documentclass{article}&#10;\usepackage{amsmath,amssymb,xcolor}&#10;\pagestyle{empty}&#10;\begin{document}&#10;&#10;\begin{align*} &#10;\text{Random variable\ } e {\sim} \pi^{\theta} &amp;= \{\tau_1:p_1, \tau_2:p_2, \tau_3:p_3\}\\&#10;\text{Random variable\ } R(e) &amp;= \{ r_1:p_1, r_2:p_2, r_3:p_3\}\\&#10;\underset{e{\sim}\pi^{\theta}}{\text{E}}[R(e)] &amp;= p_1*r_1 + p_2*r_2 + p_3*r_3 \\&#10;\nabla_{\theta}\underset{e{\sim}\pi^{\theta}}{\text{E}}[R(e)] &amp;= \nabla_{\theta} p_1*r_1+\nabla_{\theta} p_2*r_2+\nabla_{\theta} p_3*r_3\\&#10;&amp;= p_1\underbrace{\nabla_{\theta} log(p_1)*r_1}{}+p_2\underbrace{\nabla_{\theta} log(p_2)*r_2}{}+p_3 \underbrace{\nabla_{\theta} log(p_3)*r_3}{}\\&#10;\end{align*}&#10;\noindent&#10;Therefore $\nabla_{\theta}\underset{e{\sim}\pi^{\theta}}{\text{E}}[R(e)]$ can be interpreted as expectation of a random variable {\em Sample gradient}:&#10;$\boxed{Sg^{\theta}(e)$ = $\{r_1{*}\nabla_{\theta}log(p_1) :p_1, r_2{*}\nabla_{\theta}log(p_2) :p_2, r_3{*}\nabla_{\theta}log(p_3) :p_3 \}}$&#10;\ \\&#10;\noindent&#10;To keep things simple, assume $\theta$ is a scalar (i.e., there is only one parameter in neural network, since otherwise we have to work with covariance matrices).&#10;&#10;\[Var(Sg^{\theta}(e)) = \biggr(\sum_i p_ir_i^{2}(\nabla_{\theta}\log p_i)^2\biggr) - \biggr(\sum_ir_i\nabla_{\theta}\log p_i\biggr)^2\]&#10;&#10;\end{document}"/>
  <p:tag name="IGUANATEXSIZE" val="24"/>
  <p:tag name="IGUANATEXCURSOR" val="1198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73.753"/>
  <p:tag name="ORIGINALWIDTH" val="4026.247"/>
  <p:tag name="OUTPUTTYPE" val="PNG"/>
  <p:tag name="IGUANATEXVERSION" val="160"/>
  <p:tag name="LATEXADDIN" val="&#10;\documentclass{article}&#10;\usepackage{amsmath,amssymb,xcolor}&#10;\pagestyle{empty}&#10;\begin{document}&#10;&#10;\begin{align*} &#10;\text{Random variable\ } e:\pi^{\theta} &amp;= \{\tau_i:p_i\}\\&#10;\text{Random variable\ } R(e) &amp;= \{ r_i:p_i\}\\&#10;\underset{e{\sim}\pi^{\theta}}{\mathbb{E}}[R(e)] &amp;= \sum_i p_ir_i \\&#10;\underset{e{\sim}\pi^{\theta}}{Var}(R(e)) &amp;= \sum_i p_ir_i^2 - (\sum_ip_ir_i)^2\\&#10;\text{Random variable\ } Sg^{\theta}(e) &amp;= \{r_i\nabla_{\theta}log(p_i) :p_i \}\\&#10;\mathbb{E}[Sg^{\theta}(e)]  &amp;= \sum_i p_ir_i\nabla_{\theta} log (p_i)\\&#10;Var(Sg^{\theta}(e)) &amp;= \biggr(\sum_i p_ir_i^{2}(\nabla_{\theta}log(p_i))^2\biggr) - \biggr(\sum_ip_ir_i\nabla_{\theta}log(p_i)\biggr)^2&#10;\end{align*}&#10;\end{document}"/>
  <p:tag name="IGUANATEXSIZE" val="24"/>
  <p:tag name="IGUANATEXCURSOR" val="172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3.705"/>
  <p:tag name="ORIGINALWIDTH" val="4416.198"/>
  <p:tag name="OUTPUTTYPE" val="PNG"/>
  <p:tag name="IGUANATEXVERSION" val="160"/>
  <p:tag name="LATEXADDIN" val="&#10;\documentclass{article}&#10;\usepackage{amsmath,amssymb,xcolor}&#10;\pagestyle{empty}&#10;\begin{document}&#10;&#10;\begin{align*} &#10;\text{Random variable\ } e:\pi^{\theta} &amp;= \{\tau_i:p_i\}\\&#10;\text{Random variable\ } R(e) &amp;= \{ r_i{-}b:p_i\}\\&#10;\underset{e{\sim}\pi^{\theta}}{\mathbb{E}}[R(e)] &amp;= \sum_i p_i(r_i{-}b) = (\sum_i p_ir_i){-}b \\&#10;\underset{e{\sim}\pi^{\theta}}{Var}(R(e)) &amp;= \sum_i p_ir_i^2 - (\sum_ip_ir_i)^2 \text{(unchanged)}\\&#10;\text{Random variable\ } Sg^{\theta}(e) &amp;= \{(r_i{-}b)\nabla_{\theta}log(p_i) :p_i \}\\&#10;\mathbb{E}[Sg^{\theta}(e)]  &amp;= \sum_i p_i(r_i{-}b)\nabla_{\theta} log (p_i) = \sum_i p_ir_i\nabla_{\theta} log (p_i) \text{(unchanged)}\\&#10;Var(Sg^{\theta}(e)) &amp;= \biggr(\sum_i p_i(r_i{-}b)^{2}(\nabla_{\theta}log(p_i))^2\biggr) - \mathbb{E}[Sg^{\theta}(e)]^2\\&#10;&amp;= \biggr(\sum_i p_i(r_i{-}b)^{2}(\nabla_{\theta}log(p_i))^2\biggr) - \biggr(\sum_ip_i(r_i)\nabla_{\theta}log(p_i)\biggr)^2\\&#10;\end{align*}&#10;\end{document}"/>
  <p:tag name="IGUANATEXSIZE" val="24"/>
  <p:tag name="IGUANATEXCURSOR" val="645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167"/>
  <p:tag name="ORIGINALWIDTH" val="1676.79"/>
  <p:tag name="OUTPUTTYPE" val="PNG"/>
  <p:tag name="IGUANATEXVERSION" val="160"/>
  <p:tag name="LATEXADDIN" val="\documentclass{article}&#10;\usepackage{amsmath}&#10;\pagestyle{empty}&#10;\begin{document}&#10;&#10;\[\sum_ip_i\nabla_{\theta}log(p_i) = \sum_i \nabla_{\theta}p_i = 0\]&#10;&#10;\end{document}"/>
  <p:tag name="IGUANATEXSIZE" val="11"/>
  <p:tag name="IGUANATEXCURSOR" val="147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8.508"/>
  <p:tag name="ORIGINALWIDTH" val="3838.77"/>
  <p:tag name="OUTPUTTYPE" val="PNG"/>
  <p:tag name="IGUANATEXVERSION" val="160"/>
  <p:tag name="LATEXADDIN" val="&#10;\documentclass{article}&#10;\usepackage{amsmath,amssymb,xcolor}&#10;\pagestyle{empty}&#10;\begin{document}&#10;&#10;\[Var(Sg^{\theta}(e))&#10;= \biggr(\sum_i p_i(r_i{-}b)^{2}(\nabla_{\theta}log(p_i))^2\biggr) - \biggr(\sum_ip_i(r_i)\nabla_{\theta}log(p_i)\biggr)^2\]&#10;&#10;Optimal value of $b$:&#10;&#10;\[\frac{d Var(Sg^{\theta}(e))}{db} = -2\biggr(\sum_i p_i(r_i{-}b)(\nabla_{\theta}log(p_i))^2\biggr) = 0\]&#10;&#10;\[b = \frac{\sum_ip_ir_i(\nabla_{\theta}log(p_i))^2}{\sum_ip_i(\nabla_{\theta}log(p_i))^2} = \frac{\underset{\tau\sim \pi^{\theta}}{\mathbb{E}}[R(\tau)(\nabla_{\theta}log {P(\tau))}^2]}{\underset{\tau\sim \pi^{\theta}}{\mathbb{E}}[(\nabla_{\theta}log(P(\tau))^2]}\]&#10;&#10;\boxed{\text{Optimal}\ b\ \text{is a convex combination of rewards\ } r_i.}&#10;&#10;\end{document}"/>
  <p:tag name="IGUANATEXSIZE" val="24"/>
  <p:tag name="IGUANATEXCURSOR" val="555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316.4605"/>
  <p:tag name="OUTPUTTYPE" val="PNG"/>
  <p:tag name="IGUANATEXVERSION" val="160"/>
  <p:tag name="LATEXADDIN" val="\documentclass{article}&#10;\usepackage{amsmath}&#10;\pagestyle{empty}&#10;\begin{document}&#10;&#10;$\overline{f(X_i)}$&#10;&#10;\end{document}"/>
  <p:tag name="IGUANATEXSIZE" val="11"/>
  <p:tag name="IGUANATEXCURSOR" val="9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167"/>
  <p:tag name="ORIGINALWIDTH" val="893.8882"/>
  <p:tag name="OUTPUTTYPE" val="PNG"/>
  <p:tag name="IGUANATEXVERSION" val="160"/>
  <p:tag name="LATEXADDIN" val="\documentclass{article}&#10;\usepackage{amsmath}&#10;\pagestyle{empty}&#10;\begin{document}&#10;&#10;\[V(S0) = \sum_ip_ir_i\]&#10;&#10;\end{document}"/>
  <p:tag name="IGUANATEXSIZE" val="11"/>
  <p:tag name="IGUANATEXCURSOR" val="103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5.4443"/>
  <p:tag name="ORIGINALWIDTH" val="2812.898"/>
  <p:tag name="OUTPUTTYPE" val="PNG"/>
  <p:tag name="IGUANATEXVERSION" val="160"/>
  <p:tag name="LATEXADDIN" val="&#10;\documentclass{article}&#10;\usepackage{amsmath,amssymb,xcolor}&#10;\pagestyle{empty}&#10;\begin{document}&#10;&#10;\[b = \frac{\sum_ip_ir_i(\nabla_{\theta}log(p_i))^2}{\sum_ip_i(\nabla_{\theta}log(p_i))^2} = \frac{\underset{\tau\sim \pi^{\theta}}{\mathbb{E}}[R(\tau)(\nabla_{\theta}log {P(\tau))}^2]}{\underset{\tau\sim \pi^{\theta}}{\mathbb{E}}[(\nabla_{\theta}log(P(\tau))^2]} \]&#10;&#10;&#10;\end{document}"/>
  <p:tag name="IGUANATEXSIZE" val="24"/>
  <p:tag name="IGUANATEXCURSOR" val="190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1.001"/>
  <p:tag name="ORIGINALWIDTH" val="4299.212"/>
  <p:tag name="OUTPUTTYPE" val="PNG"/>
  <p:tag name="IGUANATEXVERSION" val="160"/>
  <p:tag name="LATEXADDIN" val="\documentclass{article}&#10;\usepackage{amsmath,amssymb}&#10;\pagestyle{empty}&#10;\begin{document}&#10;\noindent&#10;i) Generalization to full trajectories: use trajectory formulation&#10;&#10;\[b = \frac{\underset{\tau\sim \pi^{\theta}}{\mathbb{E}}[R(\tau)(\nabla_{\theta}log(P(\tau))^2]}{\underset{\tau\sim \pi^{\theta}}{\mathbb{E}}[(\nabla_{\theta}log(P(\tau))^2]}\]&#10;&#10;\noindent&#10;ii) Generalization to multiple parameters: one approach is to ignore off-diagonal terms in covariance matrix and use different baseline values for each dimension of gradient vector (intuitively, we minimize variance in each dimension separately)&#10;&#10;&#10;\noindent&#10;iii) In practice, we just use (state-dependent) baseline $V^{\theta}(Si)$ at every state $Si$.&#10;&#10;\[\nabla_\theta \mathbb{E}_{\tau \sim \pi^\theta}[R(\tau)] =&#10;\mathbb{E}_{\tau \sim \pi^\theta} \left[ \sum_{t=0}^{T-1} \nabla_\theta \log&#10;\pi_\theta(A_t|S_t) \left(\sum_{t'=t}^{T-1}r_{t'} - b(S_t)\right) \right] \]&#10;&#10;\end{document}"/>
  <p:tag name="IGUANATEXSIZE" val="11"/>
  <p:tag name="IGUANATEXCURSOR" val="599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.9302"/>
  <p:tag name="ORIGINALWIDTH" val="3226.847"/>
  <p:tag name="OUTPUTTYPE" val="PNG"/>
  <p:tag name="IGUANATEXVERSION" val="160"/>
  <p:tag name="LATEXADDIN" val="\documentclass{article}&#10;\usepackage{amsmath,amssymb}&#10;\usepackage{empheq}&#10;\usepackage{mdframed}&#10;\usepackage{xcolor}&#10;\definecolor{lightgreen}{HTML}{90EE90}&#10;\newcommand{\boxedeq}[2]{\begin{empheq}[box={\fboxsep=6pt\fbox}]{align}\label{#1}#2\end{empheq}}&#10;\newcommand{\coloredeq}[2]{\begin{empheq}[box=\colorbox{lightgreen}]{align}\label{#1}#2\end{empheq}}&#10;\pagestyle{empty}&#10;\begin{document}&#10;\flushleft&#10;\begin{align}&#10;\nonumber&#10;\nabla_\theta \mathbb{E}_{\tau \sim \pi_\theta}\Big[R(\tau)\Big] \;&#10;&amp;=\; \underbrace{\mathbb{E}_{\tau \sim \pi_\theta} \left[ \sum_{t=0}^{T-1} \nabla_\theta \log \pi_\theta(a_t|s_t) \left(\sum_{t'=t}^{T-1}r_{t'}\right) \right]}_{\rm rewards-to-go\ formulation}&#10;\end{align}&#10;\end{document}"/>
  <p:tag name="IGUANATEXSIZE" val="18"/>
  <p:tag name="IGUANATEXCURSOR" val="42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3.1683"/>
  <p:tag name="ORIGINALWIDTH" val="4005.249"/>
  <p:tag name="OUTPUTTYPE" val="PNG"/>
  <p:tag name="IGUANATEXVERSION" val="160"/>
  <p:tag name="LATEXADDIN" val="\documentclass{article}&#10;\usepackage{amsmath,amssymb,mdframed}&#10;\pagestyle{empty}&#10;\begin{document}&#10;&#10;\[\nabla_\theta \mathbb{E}_{\tau \sim \pi^\theta}[R(\tau)] =&#10;\mathbb{E}_{\tau \sim \pi^\theta} \left[ \sum_{t=0}^{T-1} \nabla_\theta \log&#10;\pi_\theta(A_t|S_t) \left(\sum_{t'=t}^{T-1}r_{t'} - V^{\theta}(S_t)\right) \right] \]&#10;&#10;\noindent&#10;Need mechanism to learn $V^{\theta}(S_t)$ incrementally as episodes are generated. &#10;&#10;\end{document}"/>
  <p:tag name="IGUANATEXSIZE" val="11"/>
  <p:tag name="IGUANATEXCURSOR" val="97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.4713"/>
  <p:tag name="ORIGINALWIDTH" val="464.9419"/>
  <p:tag name="OUTPUTTYPE" val="PNG"/>
  <p:tag name="IGUANATEXVERSION" val="160"/>
  <p:tag name="LATEXADDIN" val="\documentclass{article}&#10;\usepackage{amsmath}&#10;\pagestyle{empty}&#10;\begin{document}&#10;&#10;$p_0$\\&#10;$\nabla_{\theta}\log p_0$&#10;&#10;\end{document}"/>
  <p:tag name="IGUANATEXSIZE" val="18"/>
  <p:tag name="IGUANATEXCURSOR" val="88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.4713"/>
  <p:tag name="ORIGINALWIDTH" val="461.1924"/>
  <p:tag name="OUTPUTTYPE" val="PNG"/>
  <p:tag name="IGUANATEXVERSION" val="160"/>
  <p:tag name="LATEXADDIN" val="\documentclass{article}&#10;\usepackage{amsmath,xcolor}&#10;\pagestyle{empty}&#10;\begin{document}&#10;&#10;$p_1$\\&#10;$\textcolor{red}{\nabla_{\theta}\log p_1}$&#10;&#10;\end{document}"/>
  <p:tag name="IGUANATEXSIZE" val="18"/>
  <p:tag name="IGUANATEXCURSOR" val="137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.4713"/>
  <p:tag name="ORIGINALWIDTH" val="464.192"/>
  <p:tag name="OUTPUTTYPE" val="PNG"/>
  <p:tag name="IGUANATEXVERSION" val="160"/>
  <p:tag name="LATEXADDIN" val="\documentclass{article}&#10;\usepackage{amsmath,xcolor}&#10;\pagestyle{empty}&#10;\begin{document}&#10;&#10;$p_2$\\&#10;$\nabla_{\theta}\log p_2$&#10;&#10;\end{document}"/>
  <p:tag name="IGUANATEXSIZE" val="18"/>
  <p:tag name="IGUANATEXCURSOR" val="120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648.294"/>
  <p:tag name="OUTPUTTYPE" val="PNG"/>
  <p:tag name="IGUANATEXVERSION" val="160"/>
  <p:tag name="LATEXADDIN" val="\documentclass{article}&#10;\usepackage{amsmath,amssymb,mdframed}&#10;\pagestyle{empty}&#10;\begin{document}&#10;&#10;\[\nabla_\theta \mathbb{E}_{\tau \sim \pi^\theta}[R(\tau)] =&#10;\mathbb{E}_{\tau \sim \pi^\theta} \left[ \sum_{t=0}^{T-1} \nabla_\theta \log&#10;\pi_\theta(A_t|S_t) \left(\sum_{t'=t}^{T-1}r_{t'} - V^{\theta}(S_t)\right) \right] \]&#10;&#10;&#10;&#10;\end{document}"/>
  <p:tag name="IGUANATEXSIZE" val="11"/>
  <p:tag name="IGUANATEXCURSOR" val="323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964.754"/>
  <p:tag name="OUTPUTTYPE" val="PNG"/>
  <p:tag name="IGUANATEXVERSION" val="160"/>
  <p:tag name="LATEXADDIN" val="\documentclass{article}&#10;\usepackage{amsmath,amssymb,mdframed}&#10;\pagestyle{empty}&#10;\begin{document}&#10;&#10;\[\nabla_\theta \mathbb{E}_{\tau \sim \pi^\theta}[R(\tau)] =&#10;\mathbb{E}_{\tau \sim \pi^\theta} \left[ \sum_{t=0}^{T-1} \nabla_\theta \log&#10;\pi_\theta(A_t|S_t) \left(r_t + V^{\theta}(S_{t{-}1}) - V^{\theta}(S_t)\right) \right] \]&#10;&#10;&#10;&#10;\end{document}"/>
  <p:tag name="IGUANATEXSIZE" val="11"/>
  <p:tag name="IGUANATEXCURSOR" val="263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585.6768"/>
  <p:tag name="OUTPUTTYPE" val="PNG"/>
  <p:tag name="IGUANATEXVERSION" val="160"/>
  <p:tag name="LATEXADDIN" val="\documentclass{article}&#10;\usepackage{amsmath}&#10;\pagestyle{empty}&#10;\begin{document}&#10;&#10;$pdf(\overline{f(X_i)})$&#10;&#10;\end{document}"/>
  <p:tag name="IGUANATEXSIZE" val="11"/>
  <p:tag name="IGUANATEXCURSOR" val="10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7.8853"/>
  <p:tag name="ORIGINALWIDTH" val="4110.236"/>
  <p:tag name="OUTPUTTYPE" val="PNG"/>
  <p:tag name="IGUANATEXVERSION" val="160"/>
  <p:tag name="LATEXADDIN" val="\documentclass{article}&#10;\usepackage{amsmath}&#10;\usepackage{xcolor}&#10;\pagestyle{empty}&#10;\begin{document}&#10;\begin{eqnarray*}&#10;\tilde{V}(Sa) &amp;\leftarrow&amp; &#10;\frac{n(Sa){*}\tilde{V}(Sa)+ (R(Sa,S') {+}  \gamma{*}\tilde{V}(S'))}{n(Sa){+}1}\ {\rm which\ is \ equivalent\ to} \\&#10;\tilde{V}(Sa) &amp;\leftarrow&amp; \tilde{V}(Sa) + \frac{1}{\alpha}\underbrace{(R(Sa,S'){+}\gamma{*}\tilde{V}(S') - \tilde{V}(Sa))}_{\text {TD-error}}\ \  {\rm where}\ \alpha {=} n(Sa){+}1 \\&#10;n(Sa) &amp;\leftarrow&amp; n(Sa){+}1&#10;\end{eqnarray*}&#10;\end{document}"/>
  <p:tag name="IGUANATEXSIZE" val="14"/>
  <p:tag name="IGUANATEXCURSOR" val="404"/>
  <p:tag name="TRANSPARENCY" val="True"/>
  <p:tag name="LATEXENGINEID" val="0"/>
  <p:tag name="TEMPFOLDER" val="c:\Users\kkp292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1.6797"/>
  <p:tag name="ORIGINALWIDTH" val="3496.813"/>
  <p:tag name="OUTPUTTYPE" val="PNG"/>
  <p:tag name="IGUANATEXVERSION" val="160"/>
  <p:tag name="LATEXADDIN" val="\documentclass{article}&#10;\usepackage{amsmath}&#10;\usepackage{mathtools}&#10;\pagestyle{empty}&#10;\begin{document}&#10;&#10;\[\hat{A}_{MC}(f;N) = (b-a)*\underbrace{\frac{1}{N}\sum_{i{=}0}^{N{-}1} f(X_i)}_{average~of~f(X_i)~values} \ \text{where}\ X_i\sim U(a,b)\] &#10;\end{document}&#10;&#10;"/>
  <p:tag name="IGUANATEXSIZE" val="28"/>
  <p:tag name="IGUANATEXCURSOR" val="110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1661"/>
  <p:tag name="ORIGINALWIDTH" val="3598.05"/>
  <p:tag name="OUTPUTTYPE" val="PNG"/>
  <p:tag name="IGUANATEXVERSION" val="160"/>
  <p:tag name="LATEXADDIN" val="\documentclass{article}&#10;\usepackage{amsmath}&#10;\usepackage{mathtools}&#10;\pagestyle{empty}&#10;\begin{document}&#10;&#10;\[\boxed{{\hat{A}}_{MC}(f;N) = (b-a)*\underbrace{\frac{1}{N}\sum_{i{=}0}^{N{-}1} f(X_i)}_{average~of~f(X_i)~values} \ \text{where}\ X_i\sim U(a,b)}\] &#10;\end{document}&#10;&#10;"/>
  <p:tag name="IGUANATEXSIZE" val="28"/>
  <p:tag name="IGUANATEXCURSOR" val="12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0.566"/>
  <p:tag name="ORIGINALWIDTH" val="4008.249"/>
  <p:tag name="OUTPUTTYPE" val="PNG"/>
  <p:tag name="IGUANATEXVERSION" val="160"/>
  <p:tag name="LATEXADDIN" val="\documentclass{article}&#10;\usepackage{amsmath,amssymb}&#10;\pagestyle{empty}&#10;\begin{document}&#10;&#10;\begin{align*}&#10;&amp;\boxed{\underset{X_i\sim U(a,b)}{\mathbb{E}}\left[ \hat{A}_{MC}(f{;}N)\right] = \frac{b{-}a}{N}\sum_{i{=}0}^{N{-}1}\int_a^b \underbrace{\frac{1}{b-a}}_{\text{pdf of U[a,b]}}f(X_i) dX_i = \int_a^b f(x) dx} \\&#10;&amp;\boxed{\lim_{N{\rightarrow}\infty} \hat{A}_{MC}(f{;}N) = \int_a^b f(x) dx} \text{\ \ (Law of large numbers)}\\&#10;&amp;\boxed{\sigma^2_U(\hat{A}_{MC}(f{;}N)) = \frac{(b{-}a)^2}{N}\sigma^2_U(f) = O(\frac{\sigma^2_U(f)}{N})}\\&#10;\end{align*}&#10;&#10;\end{document}"/>
  <p:tag name="IGUANATEXSIZE" val="11"/>
  <p:tag name="IGUANATEXCURSOR" val="276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316.4605"/>
  <p:tag name="OUTPUTTYPE" val="PNG"/>
  <p:tag name="IGUANATEXVERSION" val="160"/>
  <p:tag name="LATEXADDIN" val="\documentclass{article}&#10;\usepackage{amsmath}&#10;\pagestyle{empty}&#10;\begin{document}&#10;&#10;$\overline{f(X_i)}$&#10;&#10;\end{document}"/>
  <p:tag name="IGUANATEXSIZE" val="11"/>
  <p:tag name="IGUANATEXCURSOR" val="91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585.6768"/>
  <p:tag name="OUTPUTTYPE" val="PNG"/>
  <p:tag name="IGUANATEXVERSION" val="160"/>
  <p:tag name="LATEXADDIN" val="\documentclass{article}&#10;\usepackage{amsmath}&#10;\pagestyle{empty}&#10;\begin{document}&#10;&#10;$pdf(\overline{f(X_i)})$&#10;&#10;\end{document}"/>
  <p:tag name="IGUANATEXSIZE" val="11"/>
  <p:tag name="IGUANATEXCURSOR" val="104"/>
  <p:tag name="TRANSPARENCY" val="True"/>
  <p:tag name="LATEXENGINEID" val="0"/>
  <p:tag name="TEMPFOLDER" val="c:\Users\kkp292\temp\"/>
  <p:tag name="LATEXFORMHEIGHT" val="478"/>
  <p:tag name="LATEXFORMWIDTH" val="450"/>
  <p:tag name="LATEXFORMWRAP" val="True"/>
  <p:tag name="BITMAPVECTOR" val="0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prstDash val="dash"/>
          <a:tailEnd type="arrow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Katana Graph Master Template">
  <a:themeElements>
    <a:clrScheme name="Custom 421">
      <a:dk1>
        <a:srgbClr val="000000"/>
      </a:dk1>
      <a:lt1>
        <a:srgbClr val="FFFFFF"/>
      </a:lt1>
      <a:dk2>
        <a:srgbClr val="005A8C"/>
      </a:dk2>
      <a:lt2>
        <a:srgbClr val="D0D3D3"/>
      </a:lt2>
      <a:accent1>
        <a:srgbClr val="5F5F5F"/>
      </a:accent1>
      <a:accent2>
        <a:srgbClr val="D62478"/>
      </a:accent2>
      <a:accent3>
        <a:srgbClr val="CD665F"/>
      </a:accent3>
      <a:accent4>
        <a:srgbClr val="582669"/>
      </a:accent4>
      <a:accent5>
        <a:srgbClr val="767776"/>
      </a:accent5>
      <a:accent6>
        <a:srgbClr val="9E9F9E"/>
      </a:accent6>
      <a:hlink>
        <a:srgbClr val="005A8B"/>
      </a:hlink>
      <a:folHlink>
        <a:srgbClr val="5F5F5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tailEnd type="arrow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atanaGraph Template" id="{5897314E-3BDD-FE4E-A238-9F5317DF75F0}" vid="{CCB0AC76-EA88-E04F-8316-1231DE0804FE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prstDash val="dash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12464</TotalTime>
  <Words>1638</Words>
  <Application>Microsoft Office PowerPoint</Application>
  <PresentationFormat>Widescreen</PresentationFormat>
  <Paragraphs>481</Paragraphs>
  <Slides>25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Simple Light</vt:lpstr>
      <vt:lpstr>1_Retrospect</vt:lpstr>
      <vt:lpstr>Katana Graph Master Template</vt:lpstr>
      <vt:lpstr>1_Office Theme</vt:lpstr>
      <vt:lpstr>Retrospect</vt:lpstr>
      <vt:lpstr>Office Theme</vt:lpstr>
      <vt:lpstr>Policy Gradient Methods (II): Baseline Methods  Keshav Pingali</vt:lpstr>
      <vt:lpstr>Organization</vt:lpstr>
      <vt:lpstr>Baselines and Control Variates in  Monte Carlo Integration</vt:lpstr>
      <vt:lpstr>Monte Carlo integration w/uniform sampling (I)</vt:lpstr>
      <vt:lpstr>Key concepts</vt:lpstr>
      <vt:lpstr>Monte Carlo integration with uniform sampling(II)</vt:lpstr>
      <vt:lpstr>Baseline method for reducing variance</vt:lpstr>
      <vt:lpstr>Optimal baseline</vt:lpstr>
      <vt:lpstr>Baselines in  Policy-gradient Computation</vt:lpstr>
      <vt:lpstr> Review: example from last time</vt:lpstr>
      <vt:lpstr>Why we need Monte Carlo sampling of trajectories</vt:lpstr>
      <vt:lpstr>Key steps </vt:lpstr>
      <vt:lpstr>Intuition about policy gradients</vt:lpstr>
      <vt:lpstr>Inefficiency in REINFORCE</vt:lpstr>
      <vt:lpstr>Intuitive idea of baseline</vt:lpstr>
      <vt:lpstr>Variance in gradient estimation</vt:lpstr>
      <vt:lpstr>Introducing a baseline</vt:lpstr>
      <vt:lpstr>Optimal baseline</vt:lpstr>
      <vt:lpstr>Generalization of optimal baseline</vt:lpstr>
      <vt:lpstr>REINFORCE with Value Baseline</vt:lpstr>
      <vt:lpstr>REINFORCE vs  REINFORCE with baseline</vt:lpstr>
      <vt:lpstr>References</vt:lpstr>
      <vt:lpstr>Another formulation: advantage</vt:lpstr>
      <vt:lpstr>TD(0): online method for value estimation</vt:lpstr>
      <vt:lpstr>Actor-Critic Methods to Reduce Variance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Pingali, Keshav K</dc:creator>
  <cp:lastModifiedBy>Pingali, Keshav K</cp:lastModifiedBy>
  <cp:revision>3</cp:revision>
  <dcterms:created xsi:type="dcterms:W3CDTF">2025-04-22T18:33:35Z</dcterms:created>
  <dcterms:modified xsi:type="dcterms:W3CDTF">2025-05-04T01:36:33Z</dcterms:modified>
</cp:coreProperties>
</file>